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theme/theme9.xml" ContentType="application/vnd.openxmlformats-officedocument.theme+xml"/>
  <Override PartName="/ppt/slideLayouts/slideLayout38.xml" ContentType="application/vnd.openxmlformats-officedocument.presentationml.slideLayout+xml"/>
  <Override PartName="/ppt/theme/theme10.xml" ContentType="application/vnd.openxmlformats-officedocument.theme+xml"/>
  <Override PartName="/ppt/slideLayouts/slideLayout39.xml" ContentType="application/vnd.openxmlformats-officedocument.presentationml.slideLayout+xml"/>
  <Override PartName="/ppt/theme/theme11.xml" ContentType="application/vnd.openxmlformats-officedocument.theme+xml"/>
  <Override PartName="/ppt/slideLayouts/slideLayout40.xml" ContentType="application/vnd.openxmlformats-officedocument.presentationml.slideLayout+xml"/>
  <Override PartName="/ppt/theme/theme12.xml" ContentType="application/vnd.openxmlformats-officedocument.theme+xml"/>
  <Override PartName="/ppt/slideLayouts/slideLayout41.xml" ContentType="application/vnd.openxmlformats-officedocument.presentationml.slideLayout+xml"/>
  <Override PartName="/ppt/theme/theme13.xml" ContentType="application/vnd.openxmlformats-officedocument.theme+xml"/>
  <Override PartName="/ppt/slideLayouts/slideLayout42.xml" ContentType="application/vnd.openxmlformats-officedocument.presentationml.slideLayout+xml"/>
  <Override PartName="/ppt/theme/theme14.xml" ContentType="application/vnd.openxmlformats-officedocument.theme+xml"/>
  <Override PartName="/ppt/slideLayouts/slideLayout43.xml" ContentType="application/vnd.openxmlformats-officedocument.presentationml.slideLayout+xml"/>
  <Override PartName="/ppt/theme/theme1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6.xml" ContentType="application/vnd.openxmlformats-officedocument.theme+xml"/>
  <Override PartName="/ppt/slideLayouts/slideLayout46.xml" ContentType="application/vnd.openxmlformats-officedocument.presentationml.slideLayout+xml"/>
  <Override PartName="/ppt/theme/theme17.xml" ContentType="application/vnd.openxmlformats-officedocument.theme+xml"/>
  <Override PartName="/ppt/slideLayouts/slideLayout47.xml" ContentType="application/vnd.openxmlformats-officedocument.presentationml.slideLayout+xml"/>
  <Override PartName="/ppt/theme/theme18.xml" ContentType="application/vnd.openxmlformats-officedocument.theme+xml"/>
  <Override PartName="/ppt/slideLayouts/slideLayout48.xml" ContentType="application/vnd.openxmlformats-officedocument.presentationml.slideLayout+xml"/>
  <Override PartName="/ppt/theme/theme19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0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1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2.xml" ContentType="application/vnd.openxmlformats-officedocument.theme+xml"/>
  <Override PartName="/ppt/tags/tag2.xml" ContentType="application/vnd.openxmlformats-officedocument.presentationml.tags+xml"/>
  <Override PartName="/ppt/theme/theme23.xml" ContentType="application/vnd.openxmlformats-officedocument.theme+xml"/>
  <Override PartName="/ppt/theme/theme2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  <p:sldMasterId id="2147484319" r:id="rId20"/>
    <p:sldMasterId id="2147484323" r:id="rId21"/>
    <p:sldMasterId id="2147484350" r:id="rId22"/>
  </p:sldMasterIdLst>
  <p:notesMasterIdLst>
    <p:notesMasterId r:id="rId78"/>
  </p:notesMasterIdLst>
  <p:handoutMasterIdLst>
    <p:handoutMasterId r:id="rId79"/>
  </p:handoutMasterIdLst>
  <p:sldIdLst>
    <p:sldId id="457" r:id="rId23"/>
    <p:sldId id="460" r:id="rId24"/>
    <p:sldId id="489" r:id="rId25"/>
    <p:sldId id="486" r:id="rId26"/>
    <p:sldId id="427" r:id="rId27"/>
    <p:sldId id="487" r:id="rId28"/>
    <p:sldId id="488" r:id="rId29"/>
    <p:sldId id="417" r:id="rId30"/>
    <p:sldId id="490" r:id="rId31"/>
    <p:sldId id="499" r:id="rId32"/>
    <p:sldId id="492" r:id="rId33"/>
    <p:sldId id="500" r:id="rId34"/>
    <p:sldId id="493" r:id="rId35"/>
    <p:sldId id="419" r:id="rId36"/>
    <p:sldId id="494" r:id="rId37"/>
    <p:sldId id="495" r:id="rId38"/>
    <p:sldId id="496" r:id="rId39"/>
    <p:sldId id="497" r:id="rId40"/>
    <p:sldId id="537" r:id="rId41"/>
    <p:sldId id="538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36" r:id="rId51"/>
    <p:sldId id="510" r:id="rId52"/>
    <p:sldId id="532" r:id="rId53"/>
    <p:sldId id="511" r:id="rId54"/>
    <p:sldId id="512" r:id="rId55"/>
    <p:sldId id="513" r:id="rId56"/>
    <p:sldId id="514" r:id="rId57"/>
    <p:sldId id="515" r:id="rId58"/>
    <p:sldId id="516" r:id="rId59"/>
    <p:sldId id="535" r:id="rId60"/>
    <p:sldId id="517" r:id="rId61"/>
    <p:sldId id="518" r:id="rId62"/>
    <p:sldId id="519" r:id="rId63"/>
    <p:sldId id="520" r:id="rId64"/>
    <p:sldId id="521" r:id="rId65"/>
    <p:sldId id="522" r:id="rId66"/>
    <p:sldId id="523" r:id="rId67"/>
    <p:sldId id="524" r:id="rId68"/>
    <p:sldId id="525" r:id="rId69"/>
    <p:sldId id="526" r:id="rId70"/>
    <p:sldId id="527" r:id="rId71"/>
    <p:sldId id="528" r:id="rId72"/>
    <p:sldId id="529" r:id="rId73"/>
    <p:sldId id="530" r:id="rId74"/>
    <p:sldId id="533" r:id="rId75"/>
    <p:sldId id="534" r:id="rId76"/>
    <p:sldId id="459" r:id="rId77"/>
  </p:sldIdLst>
  <p:sldSz cx="16249650" cy="9144000"/>
  <p:notesSz cx="6858000" cy="9144000"/>
  <p:custDataLst>
    <p:tags r:id="rId8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86" userDrawn="1">
          <p15:clr>
            <a:srgbClr val="A4A3A4"/>
          </p15:clr>
        </p15:guide>
        <p15:guide id="3" orient="horz" pos="322">
          <p15:clr>
            <a:srgbClr val="A4A3A4"/>
          </p15:clr>
        </p15:guide>
        <p15:guide id="4" orient="horz" pos="2154" userDrawn="1">
          <p15:clr>
            <a:srgbClr val="A4A3A4"/>
          </p15:clr>
        </p15:guide>
        <p15:guide id="5" pos="446" userDrawn="1">
          <p15:clr>
            <a:srgbClr val="A4A3A4"/>
          </p15:clr>
        </p15:guide>
        <p15:guide id="6" pos="9745" userDrawn="1">
          <p15:clr>
            <a:srgbClr val="A4A3A4"/>
          </p15:clr>
        </p15:guide>
        <p15:guide id="7" pos="4869" userDrawn="1">
          <p15:clr>
            <a:srgbClr val="A4A3A4"/>
          </p15:clr>
        </p15:guide>
        <p15:guide id="8" pos="5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61A"/>
    <a:srgbClr val="F15A22"/>
    <a:srgbClr val="A6CE39"/>
    <a:srgbClr val="FFFFFF"/>
    <a:srgbClr val="FFEB6B"/>
    <a:srgbClr val="58595B"/>
    <a:srgbClr val="FFCC00"/>
    <a:srgbClr val="ED145B"/>
    <a:srgbClr val="DEDC00"/>
    <a:srgbClr val="F1E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946" autoAdjust="0"/>
  </p:normalViewPr>
  <p:slideViewPr>
    <p:cSldViewPr snapToGrid="0">
      <p:cViewPr varScale="1">
        <p:scale>
          <a:sx n="61" d="100"/>
          <a:sy n="61" d="100"/>
        </p:scale>
        <p:origin x="108" y="408"/>
      </p:cViewPr>
      <p:guideLst>
        <p:guide orient="horz" pos="2880"/>
        <p:guide pos="5186"/>
        <p:guide orient="horz" pos="322"/>
        <p:guide orient="horz" pos="2154"/>
        <p:guide pos="446"/>
        <p:guide pos="9745"/>
        <p:guide pos="4869"/>
        <p:guide pos="50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9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76" Type="http://schemas.openxmlformats.org/officeDocument/2006/relationships/slide" Target="slides/slide54.xml"/><Relationship Id="rId8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9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66" Type="http://schemas.openxmlformats.org/officeDocument/2006/relationships/slide" Target="slides/slide44.xml"/><Relationship Id="rId74" Type="http://schemas.openxmlformats.org/officeDocument/2006/relationships/slide" Target="slides/slide52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9.xml"/><Relationship Id="rId82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3/17/2016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3/17/2016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861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393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602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pt-BR" dirty="0" smtClean="0">
              <a:latin typeface="Calibri" charset="0"/>
              <a:ea typeface="MS PGothic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52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0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22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855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6481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05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56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8085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23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3971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157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9080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984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2315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3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804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695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126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243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4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85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9550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177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884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8596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5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6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7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199" b="1" cap="all">
                <a:solidFill>
                  <a:srgbClr val="E54F0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9" y="2132965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799">
                <a:solidFill>
                  <a:srgbClr val="636463"/>
                </a:solidFill>
                <a:latin typeface="Trebuchet MS"/>
                <a:cs typeface="Trebuchet MS"/>
              </a:defRPr>
            </a:lvl1pPr>
            <a:lvl2pPr>
              <a:defRPr sz="2399">
                <a:solidFill>
                  <a:srgbClr val="636463"/>
                </a:solidFill>
                <a:latin typeface="Trebuchet MS"/>
                <a:cs typeface="Trebuchet MS"/>
              </a:defRPr>
            </a:lvl2pPr>
            <a:lvl3pPr>
              <a:defRPr sz="1799">
                <a:solidFill>
                  <a:srgbClr val="636463"/>
                </a:solidFill>
                <a:latin typeface="Trebuchet MS"/>
                <a:cs typeface="Trebuchet MS"/>
              </a:defRPr>
            </a:lvl3pPr>
            <a:lvl4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4pPr>
            <a:lvl5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77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6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199" b="1" cap="all">
                <a:solidFill>
                  <a:srgbClr val="E54F0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5"/>
            <a:ext cx="12706071" cy="5527675"/>
          </a:xfrm>
          <a:prstGeom prst="rect">
            <a:avLst/>
          </a:prstGeom>
        </p:spPr>
        <p:txBody>
          <a:bodyPr vert="horz"/>
          <a:lstStyle>
            <a:lvl1pPr>
              <a:defRPr sz="2799">
                <a:solidFill>
                  <a:srgbClr val="636463"/>
                </a:solidFill>
                <a:latin typeface="Trebuchet MS"/>
                <a:cs typeface="Trebuchet MS"/>
              </a:defRPr>
            </a:lvl1pPr>
            <a:lvl2pPr>
              <a:defRPr sz="2399">
                <a:solidFill>
                  <a:srgbClr val="636463"/>
                </a:solidFill>
                <a:latin typeface="Trebuchet MS"/>
                <a:cs typeface="Trebuchet MS"/>
              </a:defRPr>
            </a:lvl2pPr>
            <a:lvl3pPr>
              <a:defRPr sz="1799">
                <a:solidFill>
                  <a:srgbClr val="636463"/>
                </a:solidFill>
                <a:latin typeface="Trebuchet MS"/>
                <a:cs typeface="Trebuchet MS"/>
              </a:defRPr>
            </a:lvl3pPr>
            <a:lvl4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4pPr>
            <a:lvl5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9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6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199" b="1" cap="all">
                <a:solidFill>
                  <a:srgbClr val="E54F0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531360"/>
            <a:ext cx="4206242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1999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08480"/>
          </a:xfrm>
          <a:prstGeom prst="rect">
            <a:avLst/>
          </a:prstGeom>
        </p:spPr>
        <p:txBody>
          <a:bodyPr vert="horz"/>
          <a:lstStyle>
            <a:lvl1pPr>
              <a:defRPr sz="2799">
                <a:solidFill>
                  <a:srgbClr val="636463"/>
                </a:solidFill>
                <a:latin typeface="Trebuchet MS"/>
                <a:cs typeface="Trebuchet MS"/>
              </a:defRPr>
            </a:lvl1pPr>
            <a:lvl2pPr>
              <a:defRPr sz="2399">
                <a:solidFill>
                  <a:srgbClr val="636463"/>
                </a:solidFill>
                <a:latin typeface="Trebuchet MS"/>
                <a:cs typeface="Trebuchet MS"/>
              </a:defRPr>
            </a:lvl2pPr>
            <a:lvl3pPr>
              <a:defRPr sz="1799">
                <a:solidFill>
                  <a:srgbClr val="636463"/>
                </a:solidFill>
                <a:latin typeface="Trebuchet MS"/>
                <a:cs typeface="Trebuchet MS"/>
              </a:defRPr>
            </a:lvl3pPr>
            <a:lvl4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4pPr>
            <a:lvl5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531360"/>
            <a:ext cx="4206242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1999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8" y="4531360"/>
            <a:ext cx="4206242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1999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77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7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199" b="1" cap="all">
                <a:solidFill>
                  <a:srgbClr val="E54F0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9" y="2132965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799">
                <a:solidFill>
                  <a:srgbClr val="636463"/>
                </a:solidFill>
                <a:latin typeface="Trebuchet MS"/>
                <a:cs typeface="Trebuchet MS"/>
              </a:defRPr>
            </a:lvl1pPr>
            <a:lvl2pPr>
              <a:defRPr sz="2399">
                <a:solidFill>
                  <a:srgbClr val="636463"/>
                </a:solidFill>
                <a:latin typeface="Trebuchet MS"/>
                <a:cs typeface="Trebuchet MS"/>
              </a:defRPr>
            </a:lvl2pPr>
            <a:lvl3pPr>
              <a:defRPr sz="1799">
                <a:solidFill>
                  <a:srgbClr val="636463"/>
                </a:solidFill>
                <a:latin typeface="Trebuchet MS"/>
                <a:cs typeface="Trebuchet MS"/>
              </a:defRPr>
            </a:lvl3pPr>
            <a:lvl4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4pPr>
            <a:lvl5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429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6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199" b="1" cap="all">
                <a:solidFill>
                  <a:srgbClr val="E54F0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5"/>
            <a:ext cx="12706071" cy="5527675"/>
          </a:xfrm>
          <a:prstGeom prst="rect">
            <a:avLst/>
          </a:prstGeom>
        </p:spPr>
        <p:txBody>
          <a:bodyPr vert="horz"/>
          <a:lstStyle>
            <a:lvl1pPr>
              <a:defRPr sz="2799">
                <a:solidFill>
                  <a:srgbClr val="636463"/>
                </a:solidFill>
                <a:latin typeface="Trebuchet MS"/>
                <a:cs typeface="Trebuchet MS"/>
              </a:defRPr>
            </a:lvl1pPr>
            <a:lvl2pPr>
              <a:defRPr sz="2399">
                <a:solidFill>
                  <a:srgbClr val="636463"/>
                </a:solidFill>
                <a:latin typeface="Trebuchet MS"/>
                <a:cs typeface="Trebuchet MS"/>
              </a:defRPr>
            </a:lvl2pPr>
            <a:lvl3pPr>
              <a:defRPr sz="1799">
                <a:solidFill>
                  <a:srgbClr val="636463"/>
                </a:solidFill>
                <a:latin typeface="Trebuchet MS"/>
                <a:cs typeface="Trebuchet MS"/>
              </a:defRPr>
            </a:lvl3pPr>
            <a:lvl4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4pPr>
            <a:lvl5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6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6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199" b="1" cap="all">
                <a:solidFill>
                  <a:srgbClr val="E54F0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531360"/>
            <a:ext cx="4206242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1999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08480"/>
          </a:xfrm>
          <a:prstGeom prst="rect">
            <a:avLst/>
          </a:prstGeom>
        </p:spPr>
        <p:txBody>
          <a:bodyPr vert="horz"/>
          <a:lstStyle>
            <a:lvl1pPr>
              <a:defRPr sz="2799">
                <a:solidFill>
                  <a:srgbClr val="636463"/>
                </a:solidFill>
                <a:latin typeface="Trebuchet MS"/>
                <a:cs typeface="Trebuchet MS"/>
              </a:defRPr>
            </a:lvl1pPr>
            <a:lvl2pPr>
              <a:defRPr sz="2399">
                <a:solidFill>
                  <a:srgbClr val="636463"/>
                </a:solidFill>
                <a:latin typeface="Trebuchet MS"/>
                <a:cs typeface="Trebuchet MS"/>
              </a:defRPr>
            </a:lvl2pPr>
            <a:lvl3pPr>
              <a:defRPr sz="1799">
                <a:solidFill>
                  <a:srgbClr val="636463"/>
                </a:solidFill>
                <a:latin typeface="Trebuchet MS"/>
                <a:cs typeface="Trebuchet MS"/>
              </a:defRPr>
            </a:lvl3pPr>
            <a:lvl4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4pPr>
            <a:lvl5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531360"/>
            <a:ext cx="4206242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1999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8" y="4531360"/>
            <a:ext cx="4206242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1999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736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79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516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3838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598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19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S_cont_2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6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199" b="1" cap="all">
                <a:solidFill>
                  <a:srgbClr val="E54F0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5"/>
            <a:ext cx="12706071" cy="5527675"/>
          </a:xfrm>
          <a:prstGeom prst="rect">
            <a:avLst/>
          </a:prstGeom>
        </p:spPr>
        <p:txBody>
          <a:bodyPr vert="horz"/>
          <a:lstStyle>
            <a:lvl1pPr>
              <a:defRPr sz="2799">
                <a:solidFill>
                  <a:srgbClr val="636463"/>
                </a:solidFill>
                <a:latin typeface="Trebuchet MS"/>
                <a:cs typeface="Trebuchet MS"/>
              </a:defRPr>
            </a:lvl1pPr>
            <a:lvl2pPr>
              <a:defRPr sz="2399">
                <a:solidFill>
                  <a:srgbClr val="636463"/>
                </a:solidFill>
                <a:latin typeface="Trebuchet MS"/>
                <a:cs typeface="Trebuchet MS"/>
              </a:defRPr>
            </a:lvl2pPr>
            <a:lvl3pPr>
              <a:defRPr sz="1799">
                <a:solidFill>
                  <a:srgbClr val="636463"/>
                </a:solidFill>
                <a:latin typeface="Trebuchet MS"/>
                <a:cs typeface="Trebuchet MS"/>
              </a:defRPr>
            </a:lvl3pPr>
            <a:lvl4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4pPr>
            <a:lvl5pPr>
              <a:defRPr sz="1599">
                <a:solidFill>
                  <a:srgbClr val="636463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36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00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3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46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47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4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8.jpeg"/><Relationship Id="rId4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8.jpeg"/><Relationship Id="rId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theme" Target="../theme/theme22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7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4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22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017" rtl="0" eaLnBrk="1" latinLnBrk="0" hangingPunct="1"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63" indent="-342763" algn="l" defTabSz="457017" rtl="0" eaLnBrk="1" latinLnBrk="0" hangingPunct="1">
        <a:spcBef>
          <a:spcPct val="20000"/>
        </a:spcBef>
        <a:buFont typeface="Arial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653" indent="-285636" algn="l" defTabSz="457017" rtl="0" eaLnBrk="1" latinLnBrk="0" hangingPunct="1">
        <a:spcBef>
          <a:spcPct val="20000"/>
        </a:spcBef>
        <a:buFont typeface="Arial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543" indent="-228509" algn="l" defTabSz="457017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0" indent="-228509" algn="l" defTabSz="457017" rtl="0" eaLnBrk="1" latinLnBrk="0" hangingPunct="1">
        <a:spcBef>
          <a:spcPct val="20000"/>
        </a:spcBef>
        <a:buFont typeface="Arial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577" indent="-228509" algn="l" defTabSz="457017" rtl="0" eaLnBrk="1" latinLnBrk="0" hangingPunct="1">
        <a:spcBef>
          <a:spcPct val="20000"/>
        </a:spcBef>
        <a:buFont typeface="Arial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4" indent="-228509" algn="l" defTabSz="457017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457017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457017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457017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63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017" rtl="0" eaLnBrk="1" latinLnBrk="0" hangingPunct="1"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63" indent="-342763" algn="l" defTabSz="457017" rtl="0" eaLnBrk="1" latinLnBrk="0" hangingPunct="1">
        <a:spcBef>
          <a:spcPct val="20000"/>
        </a:spcBef>
        <a:buFont typeface="Arial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653" indent="-285636" algn="l" defTabSz="457017" rtl="0" eaLnBrk="1" latinLnBrk="0" hangingPunct="1">
        <a:spcBef>
          <a:spcPct val="20000"/>
        </a:spcBef>
        <a:buFont typeface="Arial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543" indent="-228509" algn="l" defTabSz="457017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0" indent="-228509" algn="l" defTabSz="457017" rtl="0" eaLnBrk="1" latinLnBrk="0" hangingPunct="1">
        <a:spcBef>
          <a:spcPct val="20000"/>
        </a:spcBef>
        <a:buFont typeface="Arial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577" indent="-228509" algn="l" defTabSz="457017" rtl="0" eaLnBrk="1" latinLnBrk="0" hangingPunct="1">
        <a:spcBef>
          <a:spcPct val="20000"/>
        </a:spcBef>
        <a:buFont typeface="Arial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4" indent="-228509" algn="l" defTabSz="457017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457017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457017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457017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45701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93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96" r:id="rId2"/>
    <p:sldLayoutId id="2147484302" r:id="rId3"/>
    <p:sldLayoutId id="2147484318" r:id="rId4"/>
    <p:sldLayoutId id="2147484342" r:id="rId5"/>
    <p:sldLayoutId id="2147484343" r:id="rId6"/>
    <p:sldLayoutId id="2147484344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337" r:id="rId2"/>
    <p:sldLayoutId id="2147484338" r:id="rId3"/>
    <p:sldLayoutId id="2147484339" r:id="rId4"/>
    <p:sldLayoutId id="2147484340" r:id="rId5"/>
    <p:sldLayoutId id="214748434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  <p:sldLayoutId id="2147484333" r:id="rId2"/>
    <p:sldLayoutId id="2147484334" r:id="rId3"/>
    <p:sldLayoutId id="2147484335" r:id="rId4"/>
    <p:sldLayoutId id="214748433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330" r:id="rId2"/>
    <p:sldLayoutId id="2147484331" r:id="rId3"/>
    <p:sldLayoutId id="2147484332" r:id="rId4"/>
    <p:sldLayoutId id="2147484345" r:id="rId5"/>
    <p:sldLayoutId id="214748434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327" r:id="rId2"/>
    <p:sldLayoutId id="2147484328" r:id="rId3"/>
    <p:sldLayoutId id="2147484329" r:id="rId4"/>
    <p:sldLayoutId id="2147484347" r:id="rId5"/>
    <p:sldLayoutId id="2147484348" r:id="rId6"/>
    <p:sldLayoutId id="214748434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3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4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5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7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0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1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2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hyperlink" Target="https://www.youtube.com/watch?v=Tg00s3thcu0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uigstore.com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Relationship Id="rId5" Type="http://schemas.openxmlformats.org/officeDocument/2006/relationships/image" Target="../media/image93.png"/><Relationship Id="rId4" Type="http://schemas.openxmlformats.org/officeDocument/2006/relationships/hyperlink" Target="http://www.fluigstore.com/produto/kit+fluig+gamificati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uigstore.com/produto/notificacao+push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5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0.xml"/><Relationship Id="rId6" Type="http://schemas.openxmlformats.org/officeDocument/2006/relationships/image" Target="../media/image105.png"/><Relationship Id="rId5" Type="http://schemas.openxmlformats.org/officeDocument/2006/relationships/hyperlink" Target="http://tdn.totvs.com/pages/viewpage.action?pageId=224108112" TargetMode="Externa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4.xml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9.xml"/><Relationship Id="rId6" Type="http://schemas.openxmlformats.org/officeDocument/2006/relationships/image" Target="../media/image120.png"/><Relationship Id="rId5" Type="http://schemas.microsoft.com/office/2007/relationships/hdphoto" Target="../media/hdphoto2.wdp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0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3.xml"/><Relationship Id="rId4" Type="http://schemas.openxmlformats.org/officeDocument/2006/relationships/hyperlink" Target="https://www.youtube.com/watch?v=Tg00s3thcu0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pt.slideshare.net/fluig" TargetMode="External"/><Relationship Id="rId3" Type="http://schemas.openxmlformats.org/officeDocument/2006/relationships/hyperlink" Target="http://www.fluig.com/" TargetMode="External"/><Relationship Id="rId7" Type="http://schemas.openxmlformats.org/officeDocument/2006/relationships/hyperlink" Target="https://www.youtube.com/user/fluigplatform" TargetMode="External"/><Relationship Id="rId12" Type="http://schemas.openxmlformats.org/officeDocument/2006/relationships/hyperlink" Target="https://suporte.totvs.com/portal/p/10098/guia-relacionamento" TargetMode="External"/><Relationship Id="rId2" Type="http://schemas.openxmlformats.org/officeDocument/2006/relationships/slideLayout" Target="../slideLayouts/slideLayout56.xml"/><Relationship Id="rId1" Type="http://schemas.openxmlformats.org/officeDocument/2006/relationships/tags" Target="../tags/tag54.xml"/><Relationship Id="rId6" Type="http://schemas.openxmlformats.org/officeDocument/2006/relationships/hyperlink" Target="https://www.fluig.com/blog/" TargetMode="External"/><Relationship Id="rId11" Type="http://schemas.openxmlformats.org/officeDocument/2006/relationships/image" Target="../media/image128.png"/><Relationship Id="rId5" Type="http://schemas.openxmlformats.org/officeDocument/2006/relationships/hyperlink" Target="suporte.fluig.com" TargetMode="External"/><Relationship Id="rId10" Type="http://schemas.openxmlformats.org/officeDocument/2006/relationships/hyperlink" Target="http://fluig.totvs.com/portal/p/10097/subject/fluig-dev-partner" TargetMode="External"/><Relationship Id="rId4" Type="http://schemas.openxmlformats.org/officeDocument/2006/relationships/hyperlink" Target="http://dev.fluig.com/" TargetMode="External"/><Relationship Id="rId9" Type="http://schemas.openxmlformats.org/officeDocument/2006/relationships/hyperlink" Target="https://pt.scribd.com/user/236100035/Fluig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BPM – VIS</a:t>
            </a:r>
            <a:r>
              <a:rPr lang="en-US" dirty="0" smtClean="0"/>
              <a:t>ÃO GERAL</a:t>
            </a:r>
            <a:endParaRPr lang="pt-BR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9473316" y="3056274"/>
            <a:ext cx="492987" cy="489886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 flipV="1">
            <a:off x="7862582" y="3780249"/>
            <a:ext cx="861951" cy="7752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cxnSp>
        <p:nvCxnSpPr>
          <p:cNvPr id="96" name="Straight Connector 95"/>
          <p:cNvCxnSpPr/>
          <p:nvPr/>
        </p:nvCxnSpPr>
        <p:spPr>
          <a:xfrm>
            <a:off x="6989779" y="3319820"/>
            <a:ext cx="525541" cy="468182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97" name="Rounded Rectangle 96"/>
          <p:cNvSpPr/>
          <p:nvPr/>
        </p:nvSpPr>
        <p:spPr>
          <a:xfrm>
            <a:off x="2157582" y="2016041"/>
            <a:ext cx="2156428" cy="6061565"/>
          </a:xfrm>
          <a:prstGeom prst="roundRect">
            <a:avLst>
              <a:gd name="adj" fmla="val 19434"/>
            </a:avLst>
          </a:prstGeom>
          <a:solidFill>
            <a:srgbClr val="C9D725"/>
          </a:solidFill>
          <a:ln w="9525" cap="flat" cmpd="sng" algn="ctr">
            <a:noFill/>
            <a:prstDash val="solid"/>
          </a:ln>
          <a:effectLst/>
        </p:spPr>
        <p:txBody>
          <a:bodyPr lIns="0" tIns="104123" rIns="0" bIns="104123" anchor="t"/>
          <a:lstStyle/>
          <a:p>
            <a:pPr algn="ctr" defTabSz="2081134" eaLnBrk="1" hangingPunct="1">
              <a:lnSpc>
                <a:spcPct val="120000"/>
              </a:lnSpc>
              <a:defRPr/>
            </a:pPr>
            <a:r>
              <a:rPr lang="pt-BR" sz="2399" kern="0">
                <a:solidFill>
                  <a:prstClr val="white"/>
                </a:solidFill>
                <a:latin typeface="Trebuchet MS" charset="0"/>
                <a:ea typeface="Trebuchet MS" charset="0"/>
                <a:cs typeface="Trebuchet MS" charset="0"/>
              </a:rPr>
              <a:t>Formulários</a:t>
            </a:r>
            <a:endParaRPr lang="en-US" sz="2399" kern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11778570" y="2031544"/>
            <a:ext cx="2145576" cy="6046063"/>
          </a:xfrm>
          <a:prstGeom prst="roundRect">
            <a:avLst>
              <a:gd name="adj" fmla="val 19434"/>
            </a:avLst>
          </a:prstGeom>
          <a:solidFill>
            <a:srgbClr val="8EC02F"/>
          </a:solidFill>
          <a:ln w="9525" cap="flat" cmpd="sng" algn="ctr">
            <a:noFill/>
            <a:prstDash val="solid"/>
          </a:ln>
          <a:effectLst/>
        </p:spPr>
        <p:txBody>
          <a:bodyPr lIns="0" tIns="104123" rIns="0" bIns="104123" anchor="t"/>
          <a:lstStyle/>
          <a:p>
            <a:pPr algn="ctr" defTabSz="2082433" eaLnBrk="1" hangingPunct="1">
              <a:lnSpc>
                <a:spcPct val="120000"/>
              </a:lnSpc>
              <a:defRPr/>
            </a:pPr>
            <a:r>
              <a:rPr lang="pt-BR" sz="2399" kern="0" dirty="0" err="1">
                <a:solidFill>
                  <a:prstClr val="white"/>
                </a:solidFill>
                <a:latin typeface="Trebuchet MS" charset="0"/>
                <a:ea typeface="Trebuchet MS" charset="0"/>
                <a:cs typeface="Trebuchet MS" charset="0"/>
              </a:rPr>
              <a:t>Analytics</a:t>
            </a:r>
            <a:endParaRPr lang="en-US" sz="2399" kern="0" dirty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1" name="Espaço Reservado para Conteúdo 1"/>
          <p:cNvSpPr txBox="1">
            <a:spLocks/>
          </p:cNvSpPr>
          <p:nvPr/>
        </p:nvSpPr>
        <p:spPr>
          <a:xfrm>
            <a:off x="2261044" y="2268733"/>
            <a:ext cx="11831026" cy="5737630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636463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636463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636463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636463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636463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endParaRPr lang="pt-BR" sz="2399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4580655" y="2016041"/>
            <a:ext cx="6932816" cy="573601"/>
          </a:xfrm>
          <a:prstGeom prst="roundRect">
            <a:avLst>
              <a:gd name="adj" fmla="val 19434"/>
            </a:avLst>
          </a:prstGeom>
          <a:solidFill>
            <a:srgbClr val="DA511F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defTabSz="2081134" eaLnBrk="1" hangingPunct="1">
              <a:lnSpc>
                <a:spcPct val="120000"/>
              </a:lnSpc>
              <a:defRPr/>
            </a:pPr>
            <a:r>
              <a:rPr lang="pt-BR" sz="2399" kern="0">
                <a:solidFill>
                  <a:prstClr val="white"/>
                </a:solidFill>
                <a:latin typeface="Trebuchet MS" charset="0"/>
                <a:ea typeface="Trebuchet MS" charset="0"/>
                <a:cs typeface="Trebuchet MS" charset="0"/>
              </a:rPr>
              <a:t>Modelador Gráfico de Processos</a:t>
            </a:r>
            <a:endParaRPr lang="en-US" sz="2399" kern="0" dirty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4580655" y="4256186"/>
            <a:ext cx="6932816" cy="573601"/>
          </a:xfrm>
          <a:prstGeom prst="roundRect">
            <a:avLst>
              <a:gd name="adj" fmla="val 22200"/>
            </a:avLst>
          </a:prstGeom>
          <a:solidFill>
            <a:srgbClr val="E88E23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defTabSz="2081134" eaLnBrk="1" hangingPunct="1">
              <a:lnSpc>
                <a:spcPct val="120000"/>
              </a:lnSpc>
              <a:defRPr/>
            </a:pPr>
            <a:r>
              <a:rPr lang="en-US" sz="2399" kern="0">
                <a:solidFill>
                  <a:prstClr val="white"/>
                </a:solidFill>
                <a:latin typeface="Trebuchet MS" charset="0"/>
                <a:ea typeface="Trebuchet MS" charset="0"/>
                <a:cs typeface="Trebuchet MS" charset="0"/>
              </a:rPr>
              <a:t>Workflow – Regras de Negócio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4580655" y="6121162"/>
            <a:ext cx="6932816" cy="573601"/>
          </a:xfrm>
          <a:prstGeom prst="roundRect">
            <a:avLst>
              <a:gd name="adj" fmla="val 24965"/>
            </a:avLst>
          </a:prstGeom>
          <a:solidFill>
            <a:srgbClr val="F6BC1C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defTabSz="2081134" eaLnBrk="1" hangingPunct="1">
              <a:lnSpc>
                <a:spcPct val="120000"/>
              </a:lnSpc>
              <a:defRPr/>
            </a:pPr>
            <a:r>
              <a:rPr lang="pt-BR" sz="2399" kern="0" dirty="0">
                <a:solidFill>
                  <a:prstClr val="white"/>
                </a:solidFill>
                <a:latin typeface="Trebuchet MS" charset="0"/>
                <a:ea typeface="Trebuchet MS" charset="0"/>
                <a:cs typeface="Trebuchet MS" charset="0"/>
              </a:rPr>
              <a:t>Integração SOA - ESB</a:t>
            </a:r>
            <a:endParaRPr lang="en-US" sz="2399" kern="0" dirty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8149383" y="2857840"/>
            <a:ext cx="575150" cy="275949"/>
          </a:xfrm>
          <a:prstGeom prst="roundRect">
            <a:avLst/>
          </a:prstGeom>
          <a:solidFill>
            <a:srgbClr val="C9D725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2399" b="1" kern="0" dirty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7515323" y="3667083"/>
            <a:ext cx="347260" cy="240291"/>
          </a:xfrm>
          <a:prstGeom prst="roundRect">
            <a:avLst/>
          </a:prstGeom>
          <a:solidFill>
            <a:srgbClr val="C9D725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2399" kern="0" dirty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108" name="Straight Connector 107"/>
          <p:cNvCxnSpPr>
            <a:cxnSpLocks noChangeShapeType="1"/>
          </p:cNvCxnSpPr>
          <p:nvPr/>
        </p:nvCxnSpPr>
        <p:spPr bwMode="auto">
          <a:xfrm>
            <a:off x="8812899" y="2980309"/>
            <a:ext cx="0" cy="0"/>
          </a:xfrm>
          <a:prstGeom prst="line">
            <a:avLst/>
          </a:prstGeom>
          <a:noFill/>
          <a:ln w="25400">
            <a:solidFill>
              <a:srgbClr val="4F81BD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9" name="Straight Connector 108"/>
          <p:cNvCxnSpPr/>
          <p:nvPr/>
        </p:nvCxnSpPr>
        <p:spPr>
          <a:xfrm>
            <a:off x="5197665" y="3391132"/>
            <a:ext cx="776686" cy="0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cxnSp>
        <p:nvCxnSpPr>
          <p:cNvPr id="110" name="Straight Connector 109"/>
          <p:cNvCxnSpPr/>
          <p:nvPr/>
        </p:nvCxnSpPr>
        <p:spPr>
          <a:xfrm>
            <a:off x="6346417" y="3391132"/>
            <a:ext cx="562749" cy="0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cxnSp>
        <p:nvCxnSpPr>
          <p:cNvPr id="111" name="Straight Connector 110"/>
          <p:cNvCxnSpPr/>
          <p:nvPr/>
        </p:nvCxnSpPr>
        <p:spPr>
          <a:xfrm flipV="1">
            <a:off x="7099849" y="2995813"/>
            <a:ext cx="407722" cy="375165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cxnSp>
        <p:nvCxnSpPr>
          <p:cNvPr id="112" name="Straight Connector 111"/>
          <p:cNvCxnSpPr/>
          <p:nvPr/>
        </p:nvCxnSpPr>
        <p:spPr>
          <a:xfrm>
            <a:off x="10163829" y="3619288"/>
            <a:ext cx="497638" cy="240291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113" name="TextBox 112"/>
          <p:cNvSpPr txBox="1"/>
          <p:nvPr/>
        </p:nvSpPr>
        <p:spPr>
          <a:xfrm>
            <a:off x="4811647" y="7645080"/>
            <a:ext cx="936730" cy="653350"/>
          </a:xfrm>
          <a:prstGeom prst="rect">
            <a:avLst/>
          </a:prstGeom>
          <a:noFill/>
        </p:spPr>
        <p:txBody>
          <a:bodyPr wrap="none" lIns="208248" tIns="104123" rIns="208248" bIns="104123">
            <a:spAutoFit/>
          </a:bodyPr>
          <a:lstStyle/>
          <a:p>
            <a:pPr eaLnBrk="1" hangingPunct="1">
              <a:lnSpc>
                <a:spcPct val="120000"/>
              </a:lnSpc>
              <a:spcBef>
                <a:spcPts val="9592"/>
              </a:spcBef>
              <a:defRPr/>
            </a:pPr>
            <a:r>
              <a:rPr lang="pt-BR" sz="2399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charset="0"/>
                <a:ea typeface="Trebuchet MS" charset="0"/>
                <a:cs typeface="Trebuchet MS" charset="0"/>
              </a:rPr>
              <a:t>ERP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98342" y="7645080"/>
            <a:ext cx="1002454" cy="653350"/>
          </a:xfrm>
          <a:prstGeom prst="rect">
            <a:avLst/>
          </a:prstGeom>
          <a:noFill/>
        </p:spPr>
        <p:txBody>
          <a:bodyPr wrap="none" lIns="208248" tIns="104123" rIns="208248" bIns="104123">
            <a:spAutoFit/>
          </a:bodyPr>
          <a:lstStyle/>
          <a:p>
            <a:pPr eaLnBrk="1" hangingPunct="1">
              <a:lnSpc>
                <a:spcPct val="120000"/>
              </a:lnSpc>
              <a:spcBef>
                <a:spcPts val="9592"/>
              </a:spcBef>
              <a:defRPr/>
            </a:pPr>
            <a:r>
              <a:rPr lang="pt-BR" sz="2399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charset="0"/>
                <a:ea typeface="Trebuchet MS" charset="0"/>
                <a:cs typeface="Trebuchet MS" charset="0"/>
              </a:rPr>
              <a:t>CRM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260548" y="7645080"/>
            <a:ext cx="1024896" cy="653350"/>
          </a:xfrm>
          <a:prstGeom prst="rect">
            <a:avLst/>
          </a:prstGeom>
          <a:noFill/>
        </p:spPr>
        <p:txBody>
          <a:bodyPr wrap="none" lIns="208248" tIns="104123" rIns="208248" bIns="104123">
            <a:spAutoFit/>
          </a:bodyPr>
          <a:lstStyle/>
          <a:p>
            <a:pPr eaLnBrk="1" hangingPunct="1">
              <a:lnSpc>
                <a:spcPct val="120000"/>
              </a:lnSpc>
              <a:spcBef>
                <a:spcPts val="9592"/>
              </a:spcBef>
              <a:defRPr/>
            </a:pPr>
            <a:r>
              <a:rPr lang="pt-BR" sz="2399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charset="0"/>
                <a:ea typeface="Trebuchet MS" charset="0"/>
                <a:cs typeface="Trebuchet MS" charset="0"/>
              </a:rPr>
              <a:t>HCM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9866062" y="7645080"/>
            <a:ext cx="1396793" cy="653350"/>
          </a:xfrm>
          <a:prstGeom prst="rect">
            <a:avLst/>
          </a:prstGeom>
          <a:noFill/>
        </p:spPr>
        <p:txBody>
          <a:bodyPr wrap="none" lIns="208248" tIns="104123" rIns="208248" bIns="104123">
            <a:spAutoFit/>
          </a:bodyPr>
          <a:lstStyle/>
          <a:p>
            <a:pPr eaLnBrk="1" hangingPunct="1">
              <a:lnSpc>
                <a:spcPct val="120000"/>
              </a:lnSpc>
              <a:spcBef>
                <a:spcPts val="9592"/>
              </a:spcBef>
              <a:defRPr/>
            </a:pPr>
            <a:r>
              <a:rPr lang="pt-BR" sz="2399" dirty="0">
                <a:solidFill>
                  <a:prstClr val="black">
                    <a:lumMod val="50000"/>
                    <a:lumOff val="50000"/>
                  </a:prstClr>
                </a:solidFill>
                <a:latin typeface="Trebuchet MS" charset="0"/>
                <a:ea typeface="Trebuchet MS" charset="0"/>
                <a:cs typeface="Trebuchet MS" charset="0"/>
              </a:rPr>
              <a:t>Legado</a:t>
            </a:r>
          </a:p>
        </p:txBody>
      </p:sp>
      <p:pic>
        <p:nvPicPr>
          <p:cNvPr id="122" name="Picture 7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5838" y="5090232"/>
            <a:ext cx="879005" cy="79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7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8680" y="5090232"/>
            <a:ext cx="879005" cy="79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7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1983" y="5090232"/>
            <a:ext cx="879003" cy="79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" name="Picture 7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0091" y="5090232"/>
            <a:ext cx="879005" cy="79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7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6733" y="5090232"/>
            <a:ext cx="879005" cy="79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Oval 127"/>
          <p:cNvSpPr/>
          <p:nvPr/>
        </p:nvSpPr>
        <p:spPr>
          <a:xfrm>
            <a:off x="4951171" y="3205100"/>
            <a:ext cx="415474" cy="373615"/>
          </a:xfrm>
          <a:prstGeom prst="ellipse">
            <a:avLst/>
          </a:prstGeom>
          <a:solidFill>
            <a:srgbClr val="8EC02F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2399" kern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5822424" y="3246957"/>
            <a:ext cx="575151" cy="275949"/>
          </a:xfrm>
          <a:prstGeom prst="roundRect">
            <a:avLst/>
          </a:prstGeom>
          <a:solidFill>
            <a:srgbClr val="C9D725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2399" b="1" kern="0" dirty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30" name="Diamond 129"/>
          <p:cNvSpPr/>
          <p:nvPr/>
        </p:nvSpPr>
        <p:spPr>
          <a:xfrm>
            <a:off x="6867308" y="3160143"/>
            <a:ext cx="506939" cy="455781"/>
          </a:xfrm>
          <a:prstGeom prst="diamond">
            <a:avLst/>
          </a:prstGeom>
          <a:solidFill>
            <a:srgbClr val="F6BC1C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2399" kern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7507570" y="2874892"/>
            <a:ext cx="348810" cy="241843"/>
          </a:xfrm>
          <a:prstGeom prst="roundRect">
            <a:avLst/>
          </a:prstGeom>
          <a:solidFill>
            <a:srgbClr val="8EC02F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2399" kern="0" dirty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8431532" y="3591116"/>
            <a:ext cx="415474" cy="373617"/>
          </a:xfrm>
          <a:prstGeom prst="ellipse">
            <a:avLst/>
          </a:prstGeom>
          <a:solidFill>
            <a:srgbClr val="8EC02F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2399" kern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>
            <a:off x="7856381" y="2995812"/>
            <a:ext cx="293002" cy="0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cxnSp>
        <p:nvCxnSpPr>
          <p:cNvPr id="134" name="Straight Connector 133"/>
          <p:cNvCxnSpPr/>
          <p:nvPr/>
        </p:nvCxnSpPr>
        <p:spPr>
          <a:xfrm>
            <a:off x="8724533" y="2995813"/>
            <a:ext cx="497638" cy="3100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135" name="Diamond 134"/>
          <p:cNvSpPr/>
          <p:nvPr/>
        </p:nvSpPr>
        <p:spPr>
          <a:xfrm>
            <a:off x="9181864" y="2767924"/>
            <a:ext cx="505389" cy="455781"/>
          </a:xfrm>
          <a:prstGeom prst="diamond">
            <a:avLst/>
          </a:prstGeom>
          <a:solidFill>
            <a:srgbClr val="F6BC1C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2399" kern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9687254" y="2995813"/>
            <a:ext cx="708474" cy="3100"/>
          </a:xfrm>
          <a:prstGeom prst="line">
            <a:avLst/>
          </a:prstGeom>
          <a:noFill/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137" name="Oval 136"/>
          <p:cNvSpPr/>
          <p:nvPr/>
        </p:nvSpPr>
        <p:spPr>
          <a:xfrm>
            <a:off x="10395725" y="2811332"/>
            <a:ext cx="417024" cy="375165"/>
          </a:xfrm>
          <a:prstGeom prst="ellipse">
            <a:avLst/>
          </a:prstGeom>
          <a:solidFill>
            <a:srgbClr val="8EC02F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2399" kern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0591060" y="3708937"/>
            <a:ext cx="415474" cy="373617"/>
          </a:xfrm>
          <a:prstGeom prst="ellipse">
            <a:avLst/>
          </a:prstGeom>
          <a:solidFill>
            <a:srgbClr val="F6BC1C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2399" kern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9966302" y="3426789"/>
            <a:ext cx="347260" cy="240293"/>
          </a:xfrm>
          <a:prstGeom prst="roundRect">
            <a:avLst/>
          </a:prstGeom>
          <a:solidFill>
            <a:srgbClr val="C9D725"/>
          </a:solidFill>
          <a:ln w="9525" cap="flat" cmpd="sng" algn="ctr">
            <a:noFill/>
            <a:prstDash val="solid"/>
          </a:ln>
          <a:effectLst/>
        </p:spPr>
        <p:txBody>
          <a:bodyPr lIns="208248" tIns="104123" rIns="208248" bIns="104123" anchor="ctr"/>
          <a:lstStyle/>
          <a:p>
            <a:pPr algn="ctr" eaLnBrk="1" hangingPunct="1">
              <a:lnSpc>
                <a:spcPct val="120000"/>
              </a:lnSpc>
              <a:spcBef>
                <a:spcPts val="9592"/>
              </a:spcBef>
              <a:defRPr/>
            </a:pPr>
            <a:endParaRPr lang="pt-BR" sz="2399" kern="0" dirty="0">
              <a:solidFill>
                <a:prstClr val="white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586" y="6185452"/>
            <a:ext cx="1199531" cy="127684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6371" y="6185452"/>
            <a:ext cx="1199531" cy="1103475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472" y="6783830"/>
            <a:ext cx="799094" cy="911644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209" y="6783830"/>
            <a:ext cx="799096" cy="911644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1582" y="6783830"/>
            <a:ext cx="799096" cy="911644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4819" y="6783830"/>
            <a:ext cx="799096" cy="911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481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BPM – MODELADOR WEB</a:t>
            </a:r>
            <a:endParaRPr lang="pt-BR" dirty="0"/>
          </a:p>
        </p:txBody>
      </p:sp>
      <p:pic>
        <p:nvPicPr>
          <p:cNvPr id="10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2558" y="2043286"/>
            <a:ext cx="9724534" cy="59787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7"/>
          <p:cNvSpPr/>
          <p:nvPr/>
        </p:nvSpPr>
        <p:spPr>
          <a:xfrm>
            <a:off x="12167202" y="2704200"/>
            <a:ext cx="2305542" cy="874572"/>
          </a:xfrm>
          <a:prstGeom prst="roundRect">
            <a:avLst/>
          </a:prstGeom>
          <a:solidFill>
            <a:srgbClr val="F39608">
              <a:alpha val="91000"/>
            </a:srgbClr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lnSpc>
                <a:spcPts val="186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600" dirty="0">
                <a:solidFill>
                  <a:srgbClr val="505150"/>
                </a:solidFill>
                <a:cs typeface="Trebuchet MS"/>
                <a:sym typeface="Open Sans Light" charset="0"/>
              </a:rPr>
              <a:t>     Editor web de</a:t>
            </a:r>
            <a:br>
              <a:rPr lang="pt-BR" sz="1600" dirty="0">
                <a:solidFill>
                  <a:srgbClr val="505150"/>
                </a:solidFill>
                <a:cs typeface="Trebuchet MS"/>
                <a:sym typeface="Open Sans Light" charset="0"/>
              </a:rPr>
            </a:br>
            <a:r>
              <a:rPr lang="pt-BR" sz="1600" dirty="0">
                <a:solidFill>
                  <a:srgbClr val="505150"/>
                </a:solidFill>
                <a:cs typeface="Trebuchet MS"/>
                <a:sym typeface="Open Sans Light" charset="0"/>
              </a:rPr>
              <a:t>     processos BPMN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160" y="2432760"/>
            <a:ext cx="1557110" cy="1557110"/>
          </a:xfrm>
          <a:prstGeom prst="rect">
            <a:avLst/>
          </a:prstGeom>
          <a:ln>
            <a:noFill/>
          </a:ln>
          <a:effectLst>
            <a:outerShdw blurRad="69850" dist="38100" dir="2700000" sx="102000" sy="102000" algn="tl" rotWithShape="0">
              <a:srgbClr val="000000">
                <a:alpha val="2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61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bpm</a:t>
            </a:r>
            <a:r>
              <a:rPr lang="pt-BR" dirty="0"/>
              <a:t> – </a:t>
            </a:r>
            <a:r>
              <a:rPr lang="pt-BR" dirty="0" smtClean="0"/>
              <a:t>Modelador STUDIO</a:t>
            </a:r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6430" y="1832637"/>
            <a:ext cx="10316790" cy="6599941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12262778" y="6389030"/>
            <a:ext cx="2815890" cy="980979"/>
          </a:xfrm>
          <a:prstGeom prst="roundRect">
            <a:avLst/>
          </a:prstGeom>
          <a:solidFill>
            <a:srgbClr val="F39608">
              <a:alpha val="91000"/>
            </a:srgbClr>
          </a:solidFill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479"/>
              </a:lnSpc>
            </a:pPr>
            <a:r>
              <a:rPr lang="pt-BR" sz="1999" dirty="0">
                <a:solidFill>
                  <a:srgbClr val="505150"/>
                </a:solidFill>
                <a:cs typeface="Trebuchet MS"/>
              </a:rPr>
              <a:t>     Ambiente do</a:t>
            </a:r>
          </a:p>
          <a:p>
            <a:pPr>
              <a:lnSpc>
                <a:spcPts val="2479"/>
              </a:lnSpc>
            </a:pPr>
            <a:r>
              <a:rPr lang="pt-BR" sz="1999" dirty="0">
                <a:solidFill>
                  <a:srgbClr val="505150"/>
                </a:solidFill>
                <a:cs typeface="Trebuchet MS"/>
              </a:rPr>
              <a:t>     desenvolvedor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8548" y="6006238"/>
            <a:ext cx="1746560" cy="1746560"/>
          </a:xfrm>
          <a:prstGeom prst="rect">
            <a:avLst/>
          </a:prstGeom>
          <a:ln>
            <a:noFill/>
          </a:ln>
          <a:effectLst>
            <a:outerShdw blurRad="69850" dist="38100" dir="2700000" sx="102000" sy="102000" algn="tl" rotWithShape="0">
              <a:srgbClr val="000000">
                <a:alpha val="2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385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56" y="3158578"/>
            <a:ext cx="2554169" cy="281269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Formulários</a:t>
            </a:r>
            <a:endParaRPr lang="pt-BR" dirty="0"/>
          </a:p>
        </p:txBody>
      </p:sp>
      <p:pic>
        <p:nvPicPr>
          <p:cNvPr id="16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9862" y="1581956"/>
            <a:ext cx="6763188" cy="4158067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80" y="3316040"/>
            <a:ext cx="4898911" cy="4558523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90" y="3165651"/>
            <a:ext cx="2554169" cy="2812697"/>
          </a:xfrm>
          <a:prstGeom prst="rect">
            <a:avLst/>
          </a:prstGeom>
        </p:spPr>
      </p:pic>
      <p:sp>
        <p:nvSpPr>
          <p:cNvPr id="30" name="Seta para a direita 29"/>
          <p:cNvSpPr/>
          <p:nvPr/>
        </p:nvSpPr>
        <p:spPr>
          <a:xfrm>
            <a:off x="5451950" y="3281867"/>
            <a:ext cx="2365774" cy="2612977"/>
          </a:xfrm>
          <a:prstGeom prst="rightArrow">
            <a:avLst>
              <a:gd name="adj1" fmla="val 34313"/>
              <a:gd name="adj2" fmla="val 61329"/>
            </a:avLst>
          </a:prstGeom>
          <a:noFill/>
          <a:ln w="57150" cap="rnd">
            <a:solidFill>
              <a:srgbClr val="A6CE39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1826490" y="6511001"/>
            <a:ext cx="78535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Conteúdos em papel (blocos de pedidos, solicitações, requisições, etc.) podem ser transformados em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formulários eletrônicos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 vinculados ao processo.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44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 smtClean="0"/>
              <a:t>ecm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3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3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Ecm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395" y="2239887"/>
            <a:ext cx="5526000" cy="5526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186995" y="1940510"/>
            <a:ext cx="798176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ECM (</a:t>
            </a:r>
            <a:r>
              <a:rPr lang="pt-BR" sz="2800" i="1" dirty="0">
                <a:solidFill>
                  <a:srgbClr val="636463"/>
                </a:solidFill>
                <a:latin typeface="Trebuchet MS"/>
                <a:cs typeface="Trebuchet MS"/>
              </a:rPr>
              <a:t>Enterprise </a:t>
            </a:r>
            <a:r>
              <a:rPr lang="pt-BR" sz="2800" i="1" dirty="0" err="1">
                <a:solidFill>
                  <a:srgbClr val="636463"/>
                </a:solidFill>
                <a:latin typeface="Trebuchet MS"/>
                <a:cs typeface="Trebuchet MS"/>
              </a:rPr>
              <a:t>Content</a:t>
            </a:r>
            <a:r>
              <a:rPr lang="pt-BR" sz="2800" i="1" dirty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800" i="1" dirty="0" smtClean="0">
                <a:solidFill>
                  <a:srgbClr val="636463"/>
                </a:solidFill>
                <a:latin typeface="Trebuchet MS"/>
                <a:cs typeface="Trebuchet MS"/>
              </a:rPr>
              <a:t>Management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ou Gestão de Conteúdo Empresarial) assegura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que arquivos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importantes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estejam sempre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reunidos e protegidos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em um só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lugar</a:t>
            </a: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Pesquisa de Documentos: é realizada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por meio de busca por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metadados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e localiza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, inclusive,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 conteúdo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arquivos</a:t>
            </a: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Gerenciamento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Versões: permite controlar edições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, revisões e alterações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feitas nos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</a:t>
            </a: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Viewer: </a:t>
            </a:r>
            <a:r>
              <a:rPr lang="en-US" sz="2800" dirty="0" err="1">
                <a:solidFill>
                  <a:srgbClr val="636463"/>
                </a:solidFill>
                <a:latin typeface="Trebuchet MS"/>
                <a:cs typeface="Trebuchet MS"/>
              </a:rPr>
              <a:t>suporte</a:t>
            </a:r>
            <a:r>
              <a:rPr lang="en-US" sz="2800" dirty="0">
                <a:solidFill>
                  <a:srgbClr val="636463"/>
                </a:solidFill>
                <a:latin typeface="Trebuchet MS"/>
                <a:cs typeface="Trebuchet MS"/>
              </a:rPr>
              <a:t> a </a:t>
            </a:r>
            <a:r>
              <a:rPr lang="en-US" sz="2800" dirty="0" err="1">
                <a:solidFill>
                  <a:srgbClr val="636463"/>
                </a:solidFill>
                <a:latin typeface="Trebuchet MS"/>
                <a:cs typeface="Trebuchet MS"/>
              </a:rPr>
              <a:t>mais</a:t>
            </a:r>
            <a:r>
              <a:rPr lang="en-US" sz="2800" dirty="0">
                <a:solidFill>
                  <a:srgbClr val="636463"/>
                </a:solidFill>
                <a:latin typeface="Trebuchet MS"/>
                <a:cs typeface="Trebuchet MS"/>
              </a:rPr>
              <a:t> de 20 </a:t>
            </a:r>
            <a:r>
              <a:rPr lang="en-US" sz="2800" dirty="0" err="1">
                <a:solidFill>
                  <a:srgbClr val="636463"/>
                </a:solidFill>
                <a:latin typeface="Trebuchet MS"/>
                <a:cs typeface="Trebuchet MS"/>
              </a:rPr>
              <a:t>tipos</a:t>
            </a:r>
            <a:r>
              <a:rPr lang="en-US" sz="2800" dirty="0">
                <a:solidFill>
                  <a:srgbClr val="636463"/>
                </a:solidFill>
                <a:latin typeface="Trebuchet MS"/>
                <a:cs typeface="Trebuchet MS"/>
              </a:rPr>
              <a:t> de </a:t>
            </a:r>
            <a:r>
              <a:rPr lang="en-US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arquivo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855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conteúdo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75254" y="2065428"/>
            <a:ext cx="512379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Colaboração na Web</a:t>
            </a:r>
          </a:p>
          <a:p>
            <a:pPr marL="457200" indent="-4572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Múltiplos tipos de conteúdo</a:t>
            </a:r>
          </a:p>
          <a:p>
            <a:pPr marL="457200" indent="-4572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Indicação de Leitura</a:t>
            </a:r>
          </a:p>
          <a:p>
            <a:pPr marL="457200" indent="-4572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Upload e Download</a:t>
            </a:r>
          </a:p>
          <a:p>
            <a:pPr marL="457200" indent="-4572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Anexos</a:t>
            </a:r>
          </a:p>
          <a:p>
            <a:pPr marL="457200" indent="-4572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Propriedades do Documento</a:t>
            </a:r>
          </a:p>
          <a:p>
            <a:endParaRPr lang="pt-BR" sz="24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Edição</a:t>
            </a:r>
            <a:endParaRPr lang="pt-BR" sz="24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Versões e revisões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Validade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Aprovação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Check-in e check-out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Envio de e-mail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Lixeira inteligente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195037" y="2065428"/>
            <a:ext cx="512379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Publicação</a:t>
            </a:r>
          </a:p>
          <a:p>
            <a:pPr marL="457200" indent="-4572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 individual</a:t>
            </a:r>
          </a:p>
          <a:p>
            <a:pPr marL="457200" indent="-4572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Múltipla (em lote)</a:t>
            </a:r>
          </a:p>
          <a:p>
            <a:pPr marL="457200" indent="-4572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Captura</a:t>
            </a:r>
          </a:p>
          <a:p>
            <a:pPr marL="457200" indent="-4572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Integração Office</a:t>
            </a:r>
          </a:p>
          <a:p>
            <a:pPr marL="457200" indent="-457200">
              <a:buFontTx/>
              <a:buChar char="-"/>
            </a:pPr>
            <a:r>
              <a:rPr lang="pt-BR" sz="2400" i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Drag</a:t>
            </a:r>
            <a:r>
              <a:rPr lang="pt-BR" sz="2400" i="1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400" i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and</a:t>
            </a:r>
            <a:r>
              <a:rPr lang="pt-BR" sz="2400" i="1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400" i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drop</a:t>
            </a:r>
            <a:endParaRPr lang="pt-BR" sz="2400" i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endParaRPr lang="pt-BR" sz="24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Recuperação</a:t>
            </a:r>
            <a:endParaRPr lang="pt-BR" sz="24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Categorização em pastas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Busca de documentos avançada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Perfil de usuário e segurança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Navegação pelo histórico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Navegação por favoritos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99" y="5023850"/>
            <a:ext cx="1205671" cy="118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4" y="2360033"/>
            <a:ext cx="1620000" cy="10500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358" y="2356021"/>
            <a:ext cx="1188000" cy="1188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10" y="4976552"/>
            <a:ext cx="950248" cy="12741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343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publicação</a:t>
            </a:r>
            <a:endParaRPr lang="pt-BR" dirty="0"/>
          </a:p>
        </p:txBody>
      </p:sp>
      <p:sp>
        <p:nvSpPr>
          <p:cNvPr id="20" name="Espaço Reservado para Conteúdo 19"/>
          <p:cNvSpPr>
            <a:spLocks noGrp="1"/>
          </p:cNvSpPr>
          <p:nvPr>
            <p:ph sz="quarter" idx="10"/>
          </p:nvPr>
        </p:nvSpPr>
        <p:spPr>
          <a:xfrm>
            <a:off x="8196263" y="2132964"/>
            <a:ext cx="6181889" cy="5873116"/>
          </a:xfrm>
        </p:spPr>
        <p:txBody>
          <a:bodyPr/>
          <a:lstStyle/>
          <a:p>
            <a:r>
              <a:rPr lang="pt-BR" dirty="0" err="1" smtClean="0"/>
              <a:t>Drag</a:t>
            </a:r>
            <a:r>
              <a:rPr lang="pt-BR" dirty="0" smtClean="0"/>
              <a:t> &amp; </a:t>
            </a:r>
            <a:r>
              <a:rPr lang="pt-BR" dirty="0" err="1" smtClean="0"/>
              <a:t>Drop</a:t>
            </a:r>
            <a:r>
              <a:rPr lang="pt-BR" dirty="0" smtClean="0"/>
              <a:t> de arquivos locais</a:t>
            </a:r>
          </a:p>
          <a:p>
            <a:endParaRPr lang="pt-BR" dirty="0"/>
          </a:p>
          <a:p>
            <a:r>
              <a:rPr lang="pt-BR" dirty="0" smtClean="0"/>
              <a:t>Plug-in para Outlook para armazenamento de e-mails</a:t>
            </a:r>
          </a:p>
          <a:p>
            <a:endParaRPr lang="pt-BR" dirty="0"/>
          </a:p>
          <a:p>
            <a:r>
              <a:rPr lang="pt-BR" dirty="0" smtClean="0"/>
              <a:t>Digitalização através de multifuncionais</a:t>
            </a:r>
          </a:p>
          <a:p>
            <a:endParaRPr lang="pt-BR" dirty="0"/>
          </a:p>
          <a:p>
            <a:r>
              <a:rPr lang="pt-BR" dirty="0" smtClean="0"/>
              <a:t>Aplicativo desktop fluig Connect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585302" y="6889099"/>
            <a:ext cx="60092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 Microsoft Office,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OpenOffice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, Imagens, Vídeos,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PDFs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,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CADs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, etc.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41" name="Imagem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53" y="2077077"/>
            <a:ext cx="5487166" cy="4553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busca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499833" y="2238703"/>
            <a:ext cx="481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Metadados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33" name="Fluxograma: Processo alternativo 32"/>
          <p:cNvSpPr/>
          <p:nvPr/>
        </p:nvSpPr>
        <p:spPr>
          <a:xfrm>
            <a:off x="10499834" y="2980376"/>
            <a:ext cx="4816871" cy="5084813"/>
          </a:xfrm>
          <a:prstGeom prst="flowChartAlternateProcess">
            <a:avLst/>
          </a:prstGeom>
          <a:noFill/>
          <a:ln w="38100">
            <a:solidFill>
              <a:srgbClr val="A6CE3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257" y="3390188"/>
            <a:ext cx="1005157" cy="101416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948" y="3390188"/>
            <a:ext cx="807810" cy="101416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293" y="3390188"/>
            <a:ext cx="787041" cy="1014161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126" y="4863093"/>
            <a:ext cx="989220" cy="101416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976" y="6451727"/>
            <a:ext cx="1274594" cy="1014161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758" y="6451727"/>
            <a:ext cx="1045111" cy="1014161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877" y="4863093"/>
            <a:ext cx="1274785" cy="1014161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00" y="4920957"/>
            <a:ext cx="1235113" cy="1014161"/>
          </a:xfrm>
          <a:prstGeom prst="rect">
            <a:avLst/>
          </a:prstGeom>
        </p:spPr>
      </p:pic>
      <p:grpSp>
        <p:nvGrpSpPr>
          <p:cNvPr id="39" name="Grupo 38"/>
          <p:cNvGrpSpPr/>
          <p:nvPr/>
        </p:nvGrpSpPr>
        <p:grpSpPr>
          <a:xfrm>
            <a:off x="5111461" y="1608083"/>
            <a:ext cx="2504538" cy="2971095"/>
            <a:chOff x="6246514" y="3657600"/>
            <a:chExt cx="1793007" cy="2328154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514" y="3657600"/>
              <a:ext cx="1793007" cy="1695730"/>
            </a:xfrm>
            <a:prstGeom prst="rect">
              <a:avLst/>
            </a:prstGeom>
          </p:spPr>
        </p:pic>
        <p:sp>
          <p:nvSpPr>
            <p:cNvPr id="24" name="CaixaDeTexto 23"/>
            <p:cNvSpPr txBox="1"/>
            <p:nvPr/>
          </p:nvSpPr>
          <p:spPr>
            <a:xfrm>
              <a:off x="6296165" y="5462534"/>
              <a:ext cx="16937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Índice</a:t>
              </a:r>
              <a:endParaRPr lang="pt-BR" sz="2800" b="1" dirty="0">
                <a:solidFill>
                  <a:srgbClr val="636463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5052323" y="5428186"/>
            <a:ext cx="2592000" cy="2628000"/>
            <a:chOff x="5707834" y="6132786"/>
            <a:chExt cx="2183643" cy="221109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0619" y="6132786"/>
              <a:ext cx="1366670" cy="1602332"/>
            </a:xfrm>
            <a:prstGeom prst="rect">
              <a:avLst/>
            </a:prstGeom>
          </p:spPr>
        </p:pic>
        <p:sp>
          <p:nvSpPr>
            <p:cNvPr id="25" name="CaixaDeTexto 24"/>
            <p:cNvSpPr txBox="1"/>
            <p:nvPr/>
          </p:nvSpPr>
          <p:spPr>
            <a:xfrm>
              <a:off x="5707834" y="7820665"/>
              <a:ext cx="2183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pt-BR" sz="2800" b="1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Extrator</a:t>
              </a:r>
              <a:endParaRPr lang="pt-BR" sz="2800" b="1" dirty="0">
                <a:solidFill>
                  <a:srgbClr val="636463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32" name="Seta para a direita 31"/>
          <p:cNvSpPr/>
          <p:nvPr/>
        </p:nvSpPr>
        <p:spPr>
          <a:xfrm rot="10800000">
            <a:off x="7614745" y="6132785"/>
            <a:ext cx="2885088" cy="1160929"/>
          </a:xfrm>
          <a:prstGeom prst="rightArrow">
            <a:avLst/>
          </a:prstGeom>
          <a:solidFill>
            <a:srgbClr val="A6CE39"/>
          </a:solidFill>
          <a:ln>
            <a:solidFill>
              <a:srgbClr val="A6CE39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7" name="Seta em curva para a esquerda 36"/>
          <p:cNvSpPr/>
          <p:nvPr/>
        </p:nvSpPr>
        <p:spPr>
          <a:xfrm flipH="1" flipV="1">
            <a:off x="3485102" y="2980376"/>
            <a:ext cx="1533502" cy="4196884"/>
          </a:xfrm>
          <a:prstGeom prst="curvedLeftArrow">
            <a:avLst>
              <a:gd name="adj1" fmla="val 24323"/>
              <a:gd name="adj2" fmla="val 50000"/>
              <a:gd name="adj3" fmla="val 43496"/>
            </a:avLst>
          </a:prstGeom>
          <a:solidFill>
            <a:srgbClr val="A6CE39"/>
          </a:solidFill>
          <a:ln w="19050" cap="rnd">
            <a:solidFill>
              <a:srgbClr val="A6CE39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708025" y="4966372"/>
            <a:ext cx="294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6364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cs typeface="Trebuchet MS"/>
              </a:rPr>
              <a:t>Todo o conteúdo</a:t>
            </a:r>
            <a:endParaRPr lang="pt-BR" sz="2400" b="1" dirty="0">
              <a:solidFill>
                <a:srgbClr val="6364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  <a:cs typeface="Trebuchet MS"/>
            </a:endParaRPr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438" y="1952507"/>
            <a:ext cx="1838358" cy="1618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19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37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práticas </a:t>
            </a:r>
            <a:r>
              <a:rPr lang="pt-BR" dirty="0" err="1"/>
              <a:t>bpm</a:t>
            </a:r>
            <a:r>
              <a:rPr lang="pt-BR" dirty="0"/>
              <a:t> + </a:t>
            </a:r>
            <a:r>
              <a:rPr lang="pt-BR" dirty="0" err="1"/>
              <a:t>ecm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829711" y="6989881"/>
            <a:ext cx="5476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Solicitação de Bolsa de Estudos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25" y="2480837"/>
            <a:ext cx="10539258" cy="4414448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989" y="2149756"/>
            <a:ext cx="7813199" cy="5164036"/>
          </a:xfrm>
          <a:prstGeom prst="rect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839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Conceitos </a:t>
            </a:r>
            <a:r>
              <a:rPr lang="pt-BR" dirty="0"/>
              <a:t>e </a:t>
            </a:r>
            <a:r>
              <a:rPr lang="pt-BR" dirty="0" smtClean="0"/>
              <a:t>origens dos </a:t>
            </a:r>
            <a:r>
              <a:rPr lang="pt-BR" dirty="0"/>
              <a:t>componentes </a:t>
            </a:r>
            <a:r>
              <a:rPr lang="pt-BR" dirty="0" smtClean="0"/>
              <a:t>Fluig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práticas </a:t>
            </a:r>
            <a:r>
              <a:rPr lang="pt-BR" dirty="0" err="1"/>
              <a:t>bpm</a:t>
            </a:r>
            <a:r>
              <a:rPr lang="pt-BR" dirty="0"/>
              <a:t> + </a:t>
            </a:r>
            <a:r>
              <a:rPr lang="pt-BR" dirty="0" err="1"/>
              <a:t>ecm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829711" y="6023225"/>
            <a:ext cx="5476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Solicitação Nova Campanha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2413241"/>
            <a:ext cx="9681451" cy="3295631"/>
          </a:xfrm>
          <a:prstGeom prst="rect">
            <a:avLst/>
          </a:prstGeom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5" t="16658" r="1494" b="12016"/>
          <a:stretch/>
        </p:blipFill>
        <p:spPr>
          <a:xfrm>
            <a:off x="7305984" y="3161523"/>
            <a:ext cx="8343031" cy="4222496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231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err="1">
                <a:solidFill>
                  <a:srgbClr val="FFFFFF"/>
                </a:solidFill>
              </a:rPr>
              <a:t>analytics</a:t>
            </a:r>
            <a:endParaRPr lang="pt-BR" b="1" dirty="0">
              <a:solidFill>
                <a:srgbClr val="FFFFFF"/>
              </a:solidFill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142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analytics</a:t>
            </a:r>
            <a:endParaRPr lang="pt-BR" dirty="0"/>
          </a:p>
        </p:txBody>
      </p:sp>
      <p:pic>
        <p:nvPicPr>
          <p:cNvPr id="4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7050" y="2289664"/>
            <a:ext cx="5526000" cy="5526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328884" y="3713836"/>
            <a:ext cx="7800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O fluig </a:t>
            </a:r>
            <a:r>
              <a:rPr lang="pt-BR" sz="2800" dirty="0" err="1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Analytics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 é uma ferramenta de monitoramento de  dados que oferece indicadores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que permitem criar visões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gerenciais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, relatórios analíticos e até projetar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tendências.</a:t>
            </a:r>
          </a:p>
          <a:p>
            <a:pPr algn="just"/>
            <a:endParaRPr lang="pt-BR" sz="2800" dirty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57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analytics</a:t>
            </a:r>
            <a:endParaRPr lang="pt-BR" dirty="0"/>
          </a:p>
        </p:txBody>
      </p:sp>
      <p:sp>
        <p:nvSpPr>
          <p:cNvPr id="27" name="Retângulo 26"/>
          <p:cNvSpPr>
            <a:spLocks noChangeArrowheads="1"/>
          </p:cNvSpPr>
          <p:nvPr/>
        </p:nvSpPr>
        <p:spPr bwMode="auto">
          <a:xfrm>
            <a:off x="3421853" y="2308808"/>
            <a:ext cx="2453410" cy="5267863"/>
          </a:xfrm>
          <a:prstGeom prst="rect">
            <a:avLst/>
          </a:prstGeom>
          <a:gradFill rotWithShape="1">
            <a:gsLst>
              <a:gs pos="0">
                <a:srgbClr val="EFEFEF"/>
              </a:gs>
              <a:gs pos="64999">
                <a:srgbClr val="D4D4D4"/>
              </a:gs>
              <a:gs pos="100000">
                <a:srgbClr val="C1C1C1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solidFill>
                <a:schemeClr val="dk1"/>
              </a:solidFill>
              <a:latin typeface="Trebuchet MS"/>
              <a:ea typeface="+mn-ea"/>
              <a:cs typeface="Trebuchet MS"/>
            </a:endParaRPr>
          </a:p>
        </p:txBody>
      </p:sp>
      <p:grpSp>
        <p:nvGrpSpPr>
          <p:cNvPr id="28" name="Grupo 40"/>
          <p:cNvGrpSpPr>
            <a:grpSpLocks/>
          </p:cNvGrpSpPr>
          <p:nvPr/>
        </p:nvGrpSpPr>
        <p:grpSpPr bwMode="auto">
          <a:xfrm>
            <a:off x="4386496" y="4225870"/>
            <a:ext cx="676034" cy="1281857"/>
            <a:chOff x="2049240" y="4663205"/>
            <a:chExt cx="468782" cy="997359"/>
          </a:xfrm>
        </p:grpSpPr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8745" y="4663205"/>
              <a:ext cx="459277" cy="592670"/>
            </a:xfrm>
            <a:prstGeom prst="rect">
              <a:avLst/>
            </a:prstGeom>
          </p:spPr>
        </p:pic>
        <p:sp>
          <p:nvSpPr>
            <p:cNvPr id="34" name="CaixaDeTexto 33"/>
            <p:cNvSpPr txBox="1"/>
            <p:nvPr/>
          </p:nvSpPr>
          <p:spPr>
            <a:xfrm>
              <a:off x="2049240" y="5301362"/>
              <a:ext cx="465971" cy="3592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pt-BR" sz="1200" b="1" dirty="0">
                  <a:solidFill>
                    <a:schemeClr val="bg1">
                      <a:lumMod val="50000"/>
                    </a:schemeClr>
                  </a:solidFill>
                  <a:latin typeface="Trebuchet MS"/>
                  <a:cs typeface="Trebuchet MS"/>
                </a:rPr>
                <a:t>Canal</a:t>
              </a:r>
              <a:br>
                <a:rPr lang="pt-BR" sz="1200" b="1" dirty="0">
                  <a:solidFill>
                    <a:schemeClr val="bg1">
                      <a:lumMod val="50000"/>
                    </a:schemeClr>
                  </a:solidFill>
                  <a:latin typeface="Trebuchet MS"/>
                  <a:cs typeface="Trebuchet MS"/>
                </a:rPr>
              </a:b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Trebuchet MS"/>
                  <a:cs typeface="Trebuchet MS"/>
                </a:rPr>
                <a:t>S</a:t>
              </a:r>
              <a:r>
                <a:rPr lang="pt-BR" sz="1200" b="1" dirty="0" err="1">
                  <a:solidFill>
                    <a:schemeClr val="bg1">
                      <a:lumMod val="50000"/>
                    </a:schemeClr>
                  </a:solidFill>
                  <a:latin typeface="Trebuchet MS"/>
                  <a:cs typeface="Trebuchet MS"/>
                </a:rPr>
                <a:t>eguro</a:t>
              </a:r>
              <a:endParaRPr lang="pt-BR" sz="1200" b="1" dirty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29" name="Rounded Rectangle 44"/>
          <p:cNvSpPr/>
          <p:nvPr/>
        </p:nvSpPr>
        <p:spPr>
          <a:xfrm>
            <a:off x="1280181" y="2139051"/>
            <a:ext cx="2775232" cy="5617583"/>
          </a:xfrm>
          <a:prstGeom prst="roundRect">
            <a:avLst>
              <a:gd name="adj" fmla="val 16195"/>
            </a:avLst>
          </a:prstGeom>
          <a:solidFill>
            <a:srgbClr val="CED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30" name="Rounded Rectangle 46"/>
          <p:cNvSpPr/>
          <p:nvPr/>
        </p:nvSpPr>
        <p:spPr>
          <a:xfrm>
            <a:off x="5433288" y="2133950"/>
            <a:ext cx="2771999" cy="5617583"/>
          </a:xfrm>
          <a:prstGeom prst="roundRect">
            <a:avLst>
              <a:gd name="adj" fmla="val 16195"/>
            </a:avLst>
          </a:prstGeom>
          <a:solidFill>
            <a:srgbClr val="96CA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31" name="CaixaDeTexto 42"/>
          <p:cNvSpPr txBox="1">
            <a:spLocks noChangeArrowheads="1"/>
          </p:cNvSpPr>
          <p:nvPr/>
        </p:nvSpPr>
        <p:spPr bwMode="auto">
          <a:xfrm>
            <a:off x="5875263" y="4526907"/>
            <a:ext cx="1910402" cy="58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919" tIns="43960" rIns="87919" bIns="43960">
            <a:spAutoFit/>
          </a:bodyPr>
          <a:lstStyle>
            <a:lvl1pPr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1pPr>
            <a:lvl2pPr marL="742950" indent="-28575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2pPr>
            <a:lvl3pPr marL="1143000" indent="-22860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3pPr>
            <a:lvl4pPr marL="1600200" indent="-22860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4pPr>
            <a:lvl5pPr marL="2057400" indent="-22860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9pPr>
          </a:lstStyle>
          <a:p>
            <a:pPr algn="ctr"/>
            <a:r>
              <a:rPr lang="pt-BR" sz="3200" b="1" dirty="0">
                <a:solidFill>
                  <a:srgbClr val="FFFFFF"/>
                </a:solidFill>
                <a:latin typeface="Trebuchet MS" charset="0"/>
              </a:rPr>
              <a:t>Analytics</a:t>
            </a:r>
            <a:endParaRPr lang="pt-BR" sz="2300" b="1" dirty="0">
              <a:solidFill>
                <a:srgbClr val="FFFFFF"/>
              </a:solidFill>
              <a:latin typeface="Trebuchet MS" charset="0"/>
            </a:endParaRPr>
          </a:p>
        </p:txBody>
      </p:sp>
      <p:pic>
        <p:nvPicPr>
          <p:cNvPr id="32" name="Picture 50" descr="FLUIG-LOGO-RGB-10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78" y="3998823"/>
            <a:ext cx="1693072" cy="167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Grupo 38"/>
          <p:cNvGrpSpPr/>
          <p:nvPr/>
        </p:nvGrpSpPr>
        <p:grpSpPr>
          <a:xfrm>
            <a:off x="9272546" y="2998782"/>
            <a:ext cx="5704480" cy="3637469"/>
            <a:chOff x="9808570" y="3505872"/>
            <a:chExt cx="5704480" cy="3637469"/>
          </a:xfrm>
        </p:grpSpPr>
        <p:sp>
          <p:nvSpPr>
            <p:cNvPr id="35" name="CaixaDeTexto 34"/>
            <p:cNvSpPr txBox="1"/>
            <p:nvPr/>
          </p:nvSpPr>
          <p:spPr>
            <a:xfrm>
              <a:off x="10610194" y="3603911"/>
              <a:ext cx="4902856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Gráficos e indicadores (KPI)</a:t>
              </a:r>
            </a:p>
            <a:p>
              <a:endParaRPr lang="pt-BR" sz="2800" dirty="0" smtClean="0">
                <a:solidFill>
                  <a:srgbClr val="636463"/>
                </a:solidFill>
                <a:latin typeface="Trebuchet MS"/>
                <a:cs typeface="Trebuchet MS"/>
              </a:endParaRPr>
            </a:p>
            <a:p>
              <a:endParaRPr lang="pt-BR" sz="2800" dirty="0">
                <a:solidFill>
                  <a:srgbClr val="636463"/>
                </a:solidFill>
                <a:latin typeface="Trebuchet MS"/>
                <a:cs typeface="Trebuchet MS"/>
              </a:endParaRPr>
            </a:p>
            <a:p>
              <a:r>
                <a:rPr lang="pt-BR" sz="2800" dirty="0" err="1" smtClean="0">
                  <a:solidFill>
                    <a:srgbClr val="636463"/>
                  </a:solidFill>
                  <a:latin typeface="Trebuchet MS"/>
                  <a:cs typeface="Trebuchet MS"/>
                </a:rPr>
                <a:t>Dashboards</a:t>
              </a:r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 personalizados</a:t>
              </a:r>
            </a:p>
            <a:p>
              <a:endParaRPr lang="pt-BR" sz="2800" dirty="0" smtClean="0">
                <a:solidFill>
                  <a:srgbClr val="636463"/>
                </a:solidFill>
                <a:latin typeface="Trebuchet MS"/>
                <a:cs typeface="Trebuchet MS"/>
              </a:endParaRPr>
            </a:p>
            <a:p>
              <a:endParaRPr lang="pt-BR" sz="2800" dirty="0">
                <a:solidFill>
                  <a:srgbClr val="636463"/>
                </a:solidFill>
                <a:latin typeface="Trebuchet MS"/>
                <a:cs typeface="Trebuchet MS"/>
              </a:endParaRPr>
            </a:p>
            <a:p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Visualização de gargalos e avaliação de custos</a:t>
              </a:r>
              <a:endParaRPr lang="pt-BR" sz="2800" dirty="0">
                <a:solidFill>
                  <a:srgbClr val="636463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8570" y="6271015"/>
              <a:ext cx="697682" cy="720000"/>
            </a:xfrm>
            <a:prstGeom prst="rect">
              <a:avLst/>
            </a:prstGeom>
          </p:spPr>
        </p:pic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8570" y="3505872"/>
              <a:ext cx="722794" cy="720000"/>
            </a:xfrm>
            <a:prstGeom prst="rect">
              <a:avLst/>
            </a:prstGeom>
          </p:spPr>
        </p:pic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8570" y="4914414"/>
              <a:ext cx="722794" cy="66805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0051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63" y="3000920"/>
            <a:ext cx="8086725" cy="4467225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8" name="Elipse 7">
            <a:hlinkClick r:id="rId4"/>
          </p:cNvPr>
          <p:cNvSpPr/>
          <p:nvPr/>
        </p:nvSpPr>
        <p:spPr bwMode="auto">
          <a:xfrm>
            <a:off x="14833600" y="2460920"/>
            <a:ext cx="1080000" cy="1080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166649" y="2387600"/>
            <a:ext cx="602242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Processos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Top 5 solicitações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Usuários que mais solicitam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 mais populares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Histórico de acessos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Colaboração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Comunidades populares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Volume de posts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Usuários ativos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92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 smtClean="0"/>
              <a:t>mall</a:t>
            </a:r>
            <a:endParaRPr lang="pt-BR" dirty="0"/>
          </a:p>
        </p:txBody>
      </p:sp>
      <p:sp>
        <p:nvSpPr>
          <p:cNvPr id="12" name="Espaço Reservado para Texto 5"/>
          <p:cNvSpPr txBox="1">
            <a:spLocks/>
          </p:cNvSpPr>
          <p:nvPr/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1500" b="1" kern="1200" cap="all">
                <a:solidFill>
                  <a:srgbClr val="FFCC00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1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1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115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n-ea"/>
              </a:rPr>
              <a:t>5</a:t>
            </a:r>
            <a:endParaRPr kumimoji="0" lang="pt-BR" sz="11500" b="1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84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store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718442" y="2028671"/>
            <a:ext cx="8451862" cy="5712198"/>
          </a:xfrm>
        </p:spPr>
        <p:txBody>
          <a:bodyPr/>
          <a:lstStyle/>
          <a:p>
            <a:pPr marL="0" indent="0" algn="just">
              <a:lnSpc>
                <a:spcPts val="3800"/>
              </a:lnSpc>
              <a:buNone/>
            </a:pPr>
            <a:r>
              <a:rPr lang="pt-BR" dirty="0" smtClean="0"/>
              <a:t>A </a:t>
            </a:r>
            <a:r>
              <a:rPr lang="pt-BR" b="1" dirty="0" smtClean="0">
                <a:hlinkClick r:id="rId3"/>
              </a:rPr>
              <a:t>fluig </a:t>
            </a:r>
            <a:r>
              <a:rPr lang="pt-BR" b="1" dirty="0" err="1" smtClean="0">
                <a:hlinkClick r:id="rId3"/>
              </a:rPr>
              <a:t>Store</a:t>
            </a:r>
            <a:r>
              <a:rPr lang="pt-BR" b="1" dirty="0" smtClean="0"/>
              <a:t> </a:t>
            </a:r>
            <a:r>
              <a:rPr lang="pt-BR" dirty="0" smtClean="0"/>
              <a:t>é o </a:t>
            </a:r>
            <a:r>
              <a:rPr lang="pt-BR" dirty="0"/>
              <a:t>canal virtual de comercialização de produtos </a:t>
            </a:r>
            <a:r>
              <a:rPr lang="pt-BR" dirty="0" smtClean="0"/>
              <a:t>fluig e </a:t>
            </a:r>
            <a:r>
              <a:rPr lang="pt-BR" dirty="0"/>
              <a:t>de seus </a:t>
            </a:r>
            <a:r>
              <a:rPr lang="pt-BR" dirty="0" smtClean="0"/>
              <a:t>parceiros</a:t>
            </a:r>
          </a:p>
          <a:p>
            <a:pPr marL="0" indent="0" algn="just">
              <a:lnSpc>
                <a:spcPts val="3800"/>
              </a:lnSpc>
              <a:buNone/>
            </a:pPr>
            <a:endParaRPr lang="pt-BR" dirty="0"/>
          </a:p>
          <a:p>
            <a:pPr marL="0" indent="0" algn="just">
              <a:lnSpc>
                <a:spcPts val="3800"/>
              </a:lnSpc>
              <a:buNone/>
            </a:pPr>
            <a:r>
              <a:rPr lang="pt-BR" dirty="0" smtClean="0"/>
              <a:t>Foi </a:t>
            </a:r>
            <a:r>
              <a:rPr lang="pt-BR" dirty="0"/>
              <a:t>criada com objetivo de oferecer soluções para alavancar o uso do </a:t>
            </a:r>
            <a:r>
              <a:rPr lang="pt-BR" dirty="0" smtClean="0"/>
              <a:t>fluig, </a:t>
            </a:r>
            <a:r>
              <a:rPr lang="pt-BR" dirty="0"/>
              <a:t>e ainda compartilhar o conhecimento, agregando valor a todos que aderem a plataforma</a:t>
            </a:r>
            <a:r>
              <a:rPr lang="pt-BR" b="1" dirty="0" smtClean="0"/>
              <a:t>.</a:t>
            </a:r>
          </a:p>
          <a:p>
            <a:pPr marL="0" indent="0" algn="just">
              <a:lnSpc>
                <a:spcPts val="3800"/>
              </a:lnSpc>
              <a:buNone/>
            </a:pPr>
            <a:endParaRPr lang="pt-BR" b="1" dirty="0" smtClean="0"/>
          </a:p>
          <a:p>
            <a:pPr marL="0" indent="0" algn="just">
              <a:lnSpc>
                <a:spcPts val="3800"/>
              </a:lnSpc>
              <a:buNone/>
            </a:pPr>
            <a:r>
              <a:rPr lang="pt-BR" dirty="0" smtClean="0"/>
              <a:t>A </a:t>
            </a:r>
            <a:r>
              <a:rPr lang="pt-BR" dirty="0" err="1" smtClean="0"/>
              <a:t>Store</a:t>
            </a:r>
            <a:r>
              <a:rPr lang="pt-BR" dirty="0" smtClean="0"/>
              <a:t> disponibiliza processos, </a:t>
            </a:r>
            <a:r>
              <a:rPr lang="pt-BR" dirty="0" err="1" smtClean="0"/>
              <a:t>widgets</a:t>
            </a:r>
            <a:r>
              <a:rPr lang="pt-BR" dirty="0" smtClean="0"/>
              <a:t>, pacotes de implantação, treinamento e </a:t>
            </a:r>
            <a:r>
              <a:rPr lang="pt-BR" dirty="0" err="1" smtClean="0"/>
              <a:t>mashups</a:t>
            </a:r>
            <a:r>
              <a:rPr lang="pt-BR" dirty="0" smtClean="0"/>
              <a:t>, entre outros itens para compra.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88" y="1818640"/>
            <a:ext cx="5526000" cy="552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2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Gamification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150878" y="2976941"/>
            <a:ext cx="5896304" cy="385583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/>
              <a:t>De </a:t>
            </a:r>
            <a:r>
              <a:rPr lang="pt-BR" dirty="0"/>
              <a:t>maneira lúdica, o colaborador é estimulado a realizar seu trabalho de uma forma mais eficiente e com a possibilidade de registrar cada evolução no desenvolvimento de uma </a:t>
            </a:r>
            <a:r>
              <a:rPr lang="pt-BR" dirty="0" smtClean="0"/>
              <a:t>atividade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17" y="2159875"/>
            <a:ext cx="8029071" cy="548996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5967182" y="6569838"/>
            <a:ext cx="1080000" cy="1080000"/>
          </a:xfrm>
          <a:prstGeom prst="ellipse">
            <a:avLst/>
          </a:prstGeom>
          <a:solidFill>
            <a:schemeClr val="bg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Imagem 3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06" y="6749904"/>
            <a:ext cx="731151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38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Notificação </a:t>
            </a:r>
            <a:r>
              <a:rPr lang="pt-BR" dirty="0" err="1" smtClean="0"/>
              <a:t>push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150883" y="3742595"/>
            <a:ext cx="6321972" cy="280572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Permite </a:t>
            </a:r>
            <a:r>
              <a:rPr lang="pt-BR" dirty="0"/>
              <a:t>receber </a:t>
            </a:r>
            <a:r>
              <a:rPr lang="pt-BR" dirty="0">
                <a:hlinkClick r:id="rId3"/>
              </a:rPr>
              <a:t>notificações </a:t>
            </a:r>
            <a:r>
              <a:rPr lang="pt-BR" dirty="0" err="1">
                <a:hlinkClick r:id="rId3"/>
              </a:rPr>
              <a:t>Push</a:t>
            </a:r>
            <a:r>
              <a:rPr lang="pt-BR" dirty="0"/>
              <a:t> do </a:t>
            </a:r>
            <a:r>
              <a:rPr lang="pt-BR" dirty="0" smtClean="0"/>
              <a:t>fluig direto </a:t>
            </a:r>
            <a:r>
              <a:rPr lang="pt-BR" dirty="0"/>
              <a:t>no smartphone ou </a:t>
            </a:r>
            <a:r>
              <a:rPr lang="pt-BR" dirty="0" err="1" smtClean="0"/>
              <a:t>tablet</a:t>
            </a:r>
            <a:endParaRPr lang="pt-B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Disponível </a:t>
            </a:r>
            <a:r>
              <a:rPr lang="pt-BR" dirty="0"/>
              <a:t>para </a:t>
            </a:r>
            <a:r>
              <a:rPr lang="pt-BR" dirty="0" err="1"/>
              <a:t>iOS</a:t>
            </a:r>
            <a:r>
              <a:rPr lang="pt-BR" dirty="0"/>
              <a:t>, Android e Windows </a:t>
            </a:r>
            <a:r>
              <a:rPr lang="pt-BR" dirty="0" smtClean="0"/>
              <a:t>Phone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38" y="2958279"/>
            <a:ext cx="7740650" cy="43743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75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store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5" y="3419475"/>
            <a:ext cx="8056880" cy="2476828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3600" dirty="0"/>
              <a:t>Confira </a:t>
            </a:r>
            <a:r>
              <a:rPr lang="pt-BR" sz="3600" dirty="0" smtClean="0"/>
              <a:t>essas e as demais soluções e serviços disponíveis </a:t>
            </a:r>
            <a:r>
              <a:rPr lang="pt-BR" sz="3600" dirty="0"/>
              <a:t>na </a:t>
            </a:r>
            <a:r>
              <a:rPr lang="pt-BR" sz="3600" b="1" dirty="0"/>
              <a:t>fluig </a:t>
            </a:r>
            <a:r>
              <a:rPr lang="pt-BR" sz="3600" b="1" dirty="0" err="1"/>
              <a:t>Store</a:t>
            </a:r>
            <a:r>
              <a:rPr lang="pt-BR" sz="3600" b="1" dirty="0"/>
              <a:t> </a:t>
            </a:r>
            <a:r>
              <a:rPr lang="pt-BR" sz="3600" dirty="0"/>
              <a:t>acessando </a:t>
            </a:r>
            <a:r>
              <a:rPr lang="pt-BR" sz="3600" b="1" dirty="0">
                <a:solidFill>
                  <a:schemeClr val="accent1"/>
                </a:solidFill>
              </a:rPr>
              <a:t>store.fluig.com</a:t>
            </a:r>
          </a:p>
          <a:p>
            <a:pPr algn="ctr">
              <a:lnSpc>
                <a:spcPct val="150000"/>
              </a:lnSpc>
            </a:pPr>
            <a:endParaRPr lang="pt-BR" sz="3600" b="1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94" r="-4694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325320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fluig?</a:t>
            </a:r>
            <a:endParaRPr lang="pt-BR" dirty="0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10"/>
          </p:nvPr>
        </p:nvSpPr>
        <p:spPr>
          <a:xfrm>
            <a:off x="1032039" y="6904092"/>
            <a:ext cx="14188747" cy="11508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 smtClean="0"/>
              <a:t>FLUIG é uma plataforma de produtividade e colaboração que unifica a gestão de processos, documentos e identidades. Tudo isso em uma só tela que também é mobile.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880" y="823852"/>
            <a:ext cx="6072083" cy="60720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561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FFFF"/>
                </a:solidFill>
              </a:rPr>
              <a:t>social</a:t>
            </a: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7" name="Espaço Reservado para Texto 5"/>
          <p:cNvSpPr txBox="1">
            <a:spLocks/>
          </p:cNvSpPr>
          <p:nvPr/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1500" b="1" kern="1200" cap="all">
                <a:solidFill>
                  <a:srgbClr val="FFCC00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1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1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11500" b="1" i="0" u="none" strike="noStrike" kern="1200" cap="all" spc="0" normalizeH="0" baseline="0" noProof="0" dirty="0" smtClean="0">
                <a:ln>
                  <a:noFill/>
                </a:ln>
                <a:solidFill>
                  <a:srgbClr val="FFEB6B"/>
                </a:solidFill>
                <a:effectLst/>
                <a:uLnTx/>
                <a:uFillTx/>
                <a:latin typeface="Trebuchet MS"/>
                <a:ea typeface="+mn-ea"/>
              </a:rPr>
              <a:t>6</a:t>
            </a:r>
            <a:endParaRPr kumimoji="0" lang="pt-BR" sz="11500" b="1" i="0" u="none" strike="noStrike" kern="1200" cap="all" spc="0" normalizeH="0" baseline="0" noProof="0" dirty="0">
              <a:ln>
                <a:noFill/>
              </a:ln>
              <a:solidFill>
                <a:srgbClr val="FFEB6B"/>
              </a:solidFill>
              <a:effectLst/>
              <a:uLnTx/>
              <a:uFillTx/>
              <a:latin typeface="Trebuchet MS"/>
              <a:ea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68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social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060870" y="2973863"/>
            <a:ext cx="8407433" cy="4191317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Na plataforma </a:t>
            </a:r>
            <a:r>
              <a:rPr lang="pt-BR" b="1" dirty="0" smtClean="0"/>
              <a:t>fluig,</a:t>
            </a:r>
            <a:r>
              <a:rPr lang="pt-BR" dirty="0" smtClean="0"/>
              <a:t> </a:t>
            </a:r>
            <a:r>
              <a:rPr lang="pt-BR" dirty="0"/>
              <a:t>é possível trabalhar com processos e documentos por meio de um ambiente colaborativo. </a:t>
            </a:r>
            <a:endParaRPr lang="pt-BR" dirty="0" smtClean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Isso </a:t>
            </a:r>
            <a:r>
              <a:rPr lang="pt-BR" dirty="0"/>
              <a:t>permite a combinação entre as comunidades e o relacionamento direto entre usuários, divulgando de modo simples as informações a partir de </a:t>
            </a:r>
            <a:r>
              <a:rPr lang="pt-BR" i="1" dirty="0"/>
              <a:t>posts</a:t>
            </a:r>
            <a:r>
              <a:rPr lang="pt-BR" dirty="0"/>
              <a:t>, imagens e </a:t>
            </a:r>
            <a:r>
              <a:rPr lang="pt-BR" dirty="0" smtClean="0"/>
              <a:t>vídeos, formulários e artigos.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462" y="2304722"/>
            <a:ext cx="5529600" cy="552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537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comunidades</a:t>
            </a: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2570669" y="1852750"/>
            <a:ext cx="11108313" cy="6100670"/>
            <a:chOff x="1567162" y="1356420"/>
            <a:chExt cx="6002534" cy="3063776"/>
          </a:xfrm>
        </p:grpSpPr>
        <p:sp>
          <p:nvSpPr>
            <p:cNvPr id="7" name="Teardrop 54"/>
            <p:cNvSpPr/>
            <p:nvPr/>
          </p:nvSpPr>
          <p:spPr>
            <a:xfrm>
              <a:off x="4108549" y="1356420"/>
              <a:ext cx="3403104" cy="3063776"/>
            </a:xfrm>
            <a:prstGeom prst="teardrop">
              <a:avLst>
                <a:gd name="adj" fmla="val 93281"/>
              </a:avLst>
            </a:prstGeom>
            <a:solidFill>
              <a:srgbClr val="26A9E0">
                <a:alpha val="7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7919" tIns="43960" rIns="87919" bIns="43960" anchor="ctr"/>
            <a:lstStyle/>
            <a:p>
              <a:pPr algn="ctr">
                <a:defRPr/>
              </a:pPr>
              <a:endParaRPr lang="pt-BR" dirty="0">
                <a:latin typeface="Trebuchet MS"/>
                <a:cs typeface="Trebuchet MS"/>
              </a:endParaRPr>
            </a:p>
          </p:txBody>
        </p:sp>
        <p:sp>
          <p:nvSpPr>
            <p:cNvPr id="8" name="Rounded Rectangle 61"/>
            <p:cNvSpPr/>
            <p:nvPr/>
          </p:nvSpPr>
          <p:spPr>
            <a:xfrm>
              <a:off x="6157912" y="2675335"/>
              <a:ext cx="1232297" cy="301823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4939" tIns="37468" rIns="74939" bIns="37468" anchor="ctr"/>
            <a:lstStyle/>
            <a:p>
              <a:pPr algn="ctr">
                <a:defRPr/>
              </a:pPr>
              <a:endParaRPr lang="pt-BR" sz="2300" dirty="0">
                <a:solidFill>
                  <a:srgbClr val="FDB845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" name="Rounded Rectangle 62"/>
            <p:cNvSpPr/>
            <p:nvPr/>
          </p:nvSpPr>
          <p:spPr>
            <a:xfrm>
              <a:off x="5005091" y="3018235"/>
              <a:ext cx="1024235" cy="301823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4939" tIns="37468" rIns="74939" bIns="37468" anchor="ctr"/>
            <a:lstStyle/>
            <a:p>
              <a:pPr algn="ctr">
                <a:defRPr/>
              </a:pPr>
              <a:endParaRPr lang="pt-BR" sz="2300" dirty="0">
                <a:solidFill>
                  <a:srgbClr val="FDB845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0" name="Rounded Rectangle 63"/>
            <p:cNvSpPr/>
            <p:nvPr/>
          </p:nvSpPr>
          <p:spPr>
            <a:xfrm>
              <a:off x="6157914" y="3323630"/>
              <a:ext cx="1024235" cy="302717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4939" tIns="37468" rIns="74939" bIns="37468" anchor="ctr"/>
            <a:lstStyle/>
            <a:p>
              <a:pPr algn="ctr">
                <a:defRPr/>
              </a:pPr>
              <a:endParaRPr lang="pt-BR" sz="2300" dirty="0">
                <a:solidFill>
                  <a:srgbClr val="FDB845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1" name="Rounded Rectangle 64"/>
            <p:cNvSpPr/>
            <p:nvPr/>
          </p:nvSpPr>
          <p:spPr>
            <a:xfrm>
              <a:off x="4987231" y="3738862"/>
              <a:ext cx="1134963" cy="301823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4939" tIns="37468" rIns="74939" bIns="37468" anchor="ctr"/>
            <a:lstStyle/>
            <a:p>
              <a:pPr algn="ctr">
                <a:defRPr/>
              </a:pPr>
              <a:endParaRPr lang="pt-BR" sz="2300" dirty="0">
                <a:solidFill>
                  <a:srgbClr val="FDB845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2" name="Rounded Rectangle 65"/>
            <p:cNvSpPr/>
            <p:nvPr/>
          </p:nvSpPr>
          <p:spPr>
            <a:xfrm>
              <a:off x="4947047" y="2372618"/>
              <a:ext cx="1024235" cy="302716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4939" tIns="37468" rIns="74939" bIns="37468" anchor="ctr"/>
            <a:lstStyle/>
            <a:p>
              <a:pPr algn="ctr">
                <a:defRPr/>
              </a:pPr>
              <a:endParaRPr lang="pt-BR" sz="2300" dirty="0">
                <a:solidFill>
                  <a:srgbClr val="FDB845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3" name="Teardrop 36"/>
            <p:cNvSpPr/>
            <p:nvPr/>
          </p:nvSpPr>
          <p:spPr>
            <a:xfrm rot="10800000">
              <a:off x="1567162" y="1356420"/>
              <a:ext cx="3301305" cy="2971800"/>
            </a:xfrm>
            <a:prstGeom prst="teardrop">
              <a:avLst>
                <a:gd name="adj" fmla="val 94122"/>
              </a:avLst>
            </a:prstGeom>
            <a:solidFill>
              <a:srgbClr val="CE0242">
                <a:alpha val="77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7919" tIns="43960" rIns="87919" bIns="43960" anchor="ctr"/>
            <a:lstStyle/>
            <a:p>
              <a:pPr algn="ctr">
                <a:defRPr/>
              </a:pPr>
              <a:endParaRPr lang="pt-BR" dirty="0">
                <a:latin typeface="Trebuchet MS"/>
                <a:cs typeface="Trebuchet MS"/>
              </a:endParaRPr>
            </a:p>
          </p:txBody>
        </p:sp>
        <p:sp>
          <p:nvSpPr>
            <p:cNvPr id="14" name="Rounded Rectangle 60"/>
            <p:cNvSpPr/>
            <p:nvPr/>
          </p:nvSpPr>
          <p:spPr>
            <a:xfrm>
              <a:off x="3193258" y="2349403"/>
              <a:ext cx="749201" cy="301823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4939" tIns="37468" rIns="74939" bIns="37468" anchor="ctr"/>
            <a:lstStyle/>
            <a:p>
              <a:pPr algn="ctr">
                <a:defRPr/>
              </a:pPr>
              <a:endParaRPr lang="pt-BR" sz="2300" dirty="0">
                <a:solidFill>
                  <a:srgbClr val="FDB845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5" name="Rounded Rectangle 59"/>
            <p:cNvSpPr/>
            <p:nvPr/>
          </p:nvSpPr>
          <p:spPr>
            <a:xfrm>
              <a:off x="3285234" y="1612703"/>
              <a:ext cx="729555" cy="301823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4939" tIns="37468" rIns="74939" bIns="37468" anchor="ctr"/>
            <a:lstStyle/>
            <a:p>
              <a:pPr algn="ctr">
                <a:defRPr/>
              </a:pPr>
              <a:endParaRPr lang="pt-BR" sz="2300" dirty="0">
                <a:solidFill>
                  <a:srgbClr val="FDB845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6" name="Rounded Rectangle 55"/>
            <p:cNvSpPr/>
            <p:nvPr/>
          </p:nvSpPr>
          <p:spPr>
            <a:xfrm>
              <a:off x="2082403" y="1926134"/>
              <a:ext cx="1172468" cy="301823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4939" tIns="37468" rIns="74939" bIns="37468" anchor="ctr"/>
            <a:lstStyle/>
            <a:p>
              <a:pPr algn="ctr">
                <a:defRPr/>
              </a:pPr>
              <a:endParaRPr lang="pt-BR" sz="2300" dirty="0">
                <a:solidFill>
                  <a:srgbClr val="FDB845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7" name="Rounded Rectangle 56"/>
            <p:cNvSpPr/>
            <p:nvPr/>
          </p:nvSpPr>
          <p:spPr>
            <a:xfrm>
              <a:off x="1868091" y="2554784"/>
              <a:ext cx="988517" cy="302716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4939" tIns="37468" rIns="74939" bIns="37468" anchor="ctr"/>
            <a:lstStyle/>
            <a:p>
              <a:pPr algn="ctr">
                <a:defRPr/>
              </a:pPr>
              <a:endParaRPr lang="pt-BR" sz="2400" dirty="0">
                <a:solidFill>
                  <a:srgbClr val="FDB845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8" name="Rounded Rectangle 58"/>
            <p:cNvSpPr/>
            <p:nvPr/>
          </p:nvSpPr>
          <p:spPr>
            <a:xfrm>
              <a:off x="2928045" y="2925367"/>
              <a:ext cx="1025128" cy="301823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4939" tIns="37468" rIns="74939" bIns="37468" anchor="ctr"/>
            <a:lstStyle/>
            <a:p>
              <a:pPr algn="ctr">
                <a:defRPr/>
              </a:pPr>
              <a:endParaRPr lang="pt-BR" sz="2300" dirty="0">
                <a:solidFill>
                  <a:srgbClr val="FDB845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9" name="Rounded Rectangle 57"/>
            <p:cNvSpPr/>
            <p:nvPr/>
          </p:nvSpPr>
          <p:spPr>
            <a:xfrm>
              <a:off x="1748433" y="3278982"/>
              <a:ext cx="1172468" cy="301823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4939" tIns="37468" rIns="74939" bIns="37468" anchor="ctr"/>
            <a:lstStyle/>
            <a:p>
              <a:pPr algn="ctr">
                <a:defRPr/>
              </a:pPr>
              <a:endParaRPr lang="pt-BR" sz="2300" dirty="0">
                <a:solidFill>
                  <a:srgbClr val="FDB845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rot="16200000">
              <a:off x="3934552" y="2766321"/>
              <a:ext cx="1120416" cy="24754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pPr algn="ctr">
                <a:defRPr/>
              </a:pPr>
              <a:r>
                <a:rPr lang="pt-B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rebuchet MS" charset="0"/>
                </a:rPr>
                <a:t>COMUNIDADES</a:t>
              </a:r>
              <a:endParaRPr lang="pt-B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rebuchet MS" charset="0"/>
              </a:endParaRPr>
            </a:p>
          </p:txBody>
        </p:sp>
        <p:sp>
          <p:nvSpPr>
            <p:cNvPr id="21" name="TextBox 10"/>
            <p:cNvSpPr txBox="1">
              <a:spLocks noChangeArrowheads="1"/>
            </p:cNvSpPr>
            <p:nvPr/>
          </p:nvSpPr>
          <p:spPr bwMode="auto">
            <a:xfrm>
              <a:off x="1899345" y="3746897"/>
              <a:ext cx="2204740" cy="32280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pPr>
                <a:defRPr/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rebuchet MS" charset="0"/>
                </a:rPr>
                <a:t>s</a:t>
              </a:r>
              <a:r>
                <a:rPr lang="pt-BR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rebuchet MS" charset="0"/>
                </a:rPr>
                <a:t>ocial</a:t>
              </a:r>
              <a:r>
                <a:rPr lang="pt-B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rebuchet MS" charset="0"/>
                </a:rPr>
                <a:t> software</a:t>
              </a:r>
            </a:p>
          </p:txBody>
        </p:sp>
        <p:sp>
          <p:nvSpPr>
            <p:cNvPr id="22" name="TextBox 12"/>
            <p:cNvSpPr txBox="1">
              <a:spLocks noChangeArrowheads="1"/>
            </p:cNvSpPr>
            <p:nvPr/>
          </p:nvSpPr>
          <p:spPr bwMode="auto">
            <a:xfrm>
              <a:off x="2088654" y="1935064"/>
              <a:ext cx="1056566" cy="23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r>
                <a:rPr lang="pt-BR" sz="2400" dirty="0">
                  <a:solidFill>
                    <a:srgbClr val="FFFFFF"/>
                  </a:solidFill>
                  <a:latin typeface="Trebuchet MS" charset="0"/>
                </a:rPr>
                <a:t>compartilhar</a:t>
              </a:r>
            </a:p>
          </p:txBody>
        </p:sp>
        <p:sp>
          <p:nvSpPr>
            <p:cNvPr id="23" name="TextBox 13"/>
            <p:cNvSpPr txBox="1">
              <a:spLocks noChangeArrowheads="1"/>
            </p:cNvSpPr>
            <p:nvPr/>
          </p:nvSpPr>
          <p:spPr bwMode="auto">
            <a:xfrm>
              <a:off x="1905595" y="2562821"/>
              <a:ext cx="951012" cy="23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r>
                <a:rPr lang="pt-BR" sz="2400" dirty="0">
                  <a:solidFill>
                    <a:srgbClr val="FFFFFF"/>
                  </a:solidFill>
                  <a:latin typeface="Trebuchet MS" charset="0"/>
                </a:rPr>
                <a:t>colaborar</a:t>
              </a:r>
              <a:endParaRPr lang="pt-BR" sz="1100" dirty="0">
                <a:solidFill>
                  <a:srgbClr val="FFFFFF"/>
                </a:solidFill>
                <a:latin typeface="Trebuchet MS" charset="0"/>
              </a:endParaRPr>
            </a:p>
          </p:txBody>
        </p:sp>
        <p:sp>
          <p:nvSpPr>
            <p:cNvPr id="24" name="TextBox 14"/>
            <p:cNvSpPr txBox="1">
              <a:spLocks noChangeArrowheads="1"/>
            </p:cNvSpPr>
            <p:nvPr/>
          </p:nvSpPr>
          <p:spPr bwMode="auto">
            <a:xfrm>
              <a:off x="3329882" y="1606451"/>
              <a:ext cx="565428" cy="23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r>
                <a:rPr lang="pt-BR" sz="2400" dirty="0">
                  <a:solidFill>
                    <a:srgbClr val="FFFFFF"/>
                  </a:solidFill>
                  <a:latin typeface="Trebuchet MS" charset="0"/>
                </a:rPr>
                <a:t>apoiar</a:t>
              </a:r>
            </a:p>
          </p:txBody>
        </p:sp>
        <p:sp>
          <p:nvSpPr>
            <p:cNvPr id="25" name="TextBox 15"/>
            <p:cNvSpPr txBox="1">
              <a:spLocks noChangeArrowheads="1"/>
            </p:cNvSpPr>
            <p:nvPr/>
          </p:nvSpPr>
          <p:spPr bwMode="auto">
            <a:xfrm>
              <a:off x="1788617" y="3295055"/>
              <a:ext cx="988136" cy="23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r>
                <a:rPr lang="pt-BR" sz="2400" dirty="0">
                  <a:solidFill>
                    <a:srgbClr val="FFFFFF"/>
                  </a:solidFill>
                  <a:latin typeface="Trebuchet MS" charset="0"/>
                </a:rPr>
                <a:t>recomendar</a:t>
              </a:r>
            </a:p>
          </p:txBody>
        </p:sp>
        <p:sp>
          <p:nvSpPr>
            <p:cNvPr id="26" name="TextBox 16"/>
            <p:cNvSpPr txBox="1">
              <a:spLocks noChangeArrowheads="1"/>
            </p:cNvSpPr>
            <p:nvPr/>
          </p:nvSpPr>
          <p:spPr bwMode="auto">
            <a:xfrm>
              <a:off x="3238798" y="2349401"/>
              <a:ext cx="541174" cy="23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r>
                <a:rPr lang="pt-BR" sz="2400" dirty="0">
                  <a:solidFill>
                    <a:srgbClr val="FFFFFF"/>
                  </a:solidFill>
                  <a:latin typeface="Trebuchet MS" charset="0"/>
                </a:rPr>
                <a:t>seguir</a:t>
              </a:r>
            </a:p>
          </p:txBody>
        </p:sp>
        <p:sp>
          <p:nvSpPr>
            <p:cNvPr id="27" name="TextBox 17"/>
            <p:cNvSpPr txBox="1">
              <a:spLocks noChangeArrowheads="1"/>
            </p:cNvSpPr>
            <p:nvPr/>
          </p:nvSpPr>
          <p:spPr bwMode="auto">
            <a:xfrm>
              <a:off x="3011091" y="2925366"/>
              <a:ext cx="805367" cy="23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r>
                <a:rPr lang="pt-BR" sz="2400" dirty="0">
                  <a:solidFill>
                    <a:srgbClr val="FFFFFF"/>
                  </a:solidFill>
                  <a:latin typeface="Trebuchet MS" charset="0"/>
                </a:rPr>
                <a:t>comentar</a:t>
              </a:r>
            </a:p>
          </p:txBody>
        </p:sp>
        <p:sp>
          <p:nvSpPr>
            <p:cNvPr id="28" name="TextBox 12"/>
            <p:cNvSpPr txBox="1">
              <a:spLocks noChangeArrowheads="1"/>
            </p:cNvSpPr>
            <p:nvPr/>
          </p:nvSpPr>
          <p:spPr bwMode="auto">
            <a:xfrm>
              <a:off x="5033665" y="2385120"/>
              <a:ext cx="781979" cy="23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r>
                <a:rPr lang="pt-BR" sz="2400" dirty="0">
                  <a:solidFill>
                    <a:srgbClr val="FFFFFF"/>
                  </a:solidFill>
                  <a:latin typeface="Trebuchet MS" charset="0"/>
                </a:rPr>
                <a:t>workflow</a:t>
              </a:r>
              <a:endParaRPr lang="pt-BR" sz="1100" dirty="0">
                <a:solidFill>
                  <a:srgbClr val="FFFFFF"/>
                </a:solidFill>
                <a:latin typeface="Trebuchet MS" charset="0"/>
              </a:endParaRPr>
            </a:p>
          </p:txBody>
        </p:sp>
        <p:sp>
          <p:nvSpPr>
            <p:cNvPr id="29" name="TextBox 13"/>
            <p:cNvSpPr txBox="1">
              <a:spLocks noChangeArrowheads="1"/>
            </p:cNvSpPr>
            <p:nvPr/>
          </p:nvSpPr>
          <p:spPr bwMode="auto">
            <a:xfrm>
              <a:off x="5099745" y="3018235"/>
              <a:ext cx="718746" cy="23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r>
                <a:rPr lang="pt-BR" sz="2400" dirty="0">
                  <a:solidFill>
                    <a:srgbClr val="FFFFFF"/>
                  </a:solidFill>
                  <a:latin typeface="Trebuchet MS" charset="0"/>
                </a:rPr>
                <a:t>controle</a:t>
              </a:r>
              <a:endParaRPr lang="pt-BR" sz="1100" dirty="0">
                <a:solidFill>
                  <a:srgbClr val="FFFFFF"/>
                </a:solidFill>
                <a:latin typeface="Trebuchet MS" charset="0"/>
              </a:endParaRPr>
            </a:p>
          </p:txBody>
        </p:sp>
        <p:sp>
          <p:nvSpPr>
            <p:cNvPr id="30" name="TextBox 14"/>
            <p:cNvSpPr txBox="1">
              <a:spLocks noChangeArrowheads="1"/>
            </p:cNvSpPr>
            <p:nvPr/>
          </p:nvSpPr>
          <p:spPr bwMode="auto">
            <a:xfrm>
              <a:off x="6310612" y="2671763"/>
              <a:ext cx="946558" cy="23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r>
                <a:rPr lang="pt-BR" sz="2400" dirty="0" err="1">
                  <a:solidFill>
                    <a:srgbClr val="FFFFFF"/>
                  </a:solidFill>
                  <a:latin typeface="Trebuchet MS" charset="0"/>
                </a:rPr>
                <a:t>compliance</a:t>
              </a:r>
              <a:endParaRPr lang="pt-BR" sz="1100" dirty="0">
                <a:solidFill>
                  <a:srgbClr val="FFFFFF"/>
                </a:solidFill>
                <a:latin typeface="Trebuchet MS" charset="0"/>
              </a:endParaRPr>
            </a:p>
          </p:txBody>
        </p:sp>
        <p:sp>
          <p:nvSpPr>
            <p:cNvPr id="31" name="TextBox 15"/>
            <p:cNvSpPr txBox="1">
              <a:spLocks noChangeArrowheads="1"/>
            </p:cNvSpPr>
            <p:nvPr/>
          </p:nvSpPr>
          <p:spPr bwMode="auto">
            <a:xfrm>
              <a:off x="6240959" y="3321844"/>
              <a:ext cx="737803" cy="23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r>
                <a:rPr lang="pt-BR" sz="2400" dirty="0">
                  <a:solidFill>
                    <a:srgbClr val="FFFFFF"/>
                  </a:solidFill>
                  <a:latin typeface="Trebuchet MS" charset="0"/>
                </a:rPr>
                <a:t>registros</a:t>
              </a:r>
              <a:endParaRPr lang="pt-BR" sz="1100" dirty="0">
                <a:solidFill>
                  <a:srgbClr val="FFFFFF"/>
                </a:solidFill>
                <a:latin typeface="Trebuchet MS" charset="0"/>
              </a:endParaRPr>
            </a:p>
          </p:txBody>
        </p:sp>
        <p:sp>
          <p:nvSpPr>
            <p:cNvPr id="32" name="TextBox 16"/>
            <p:cNvSpPr txBox="1">
              <a:spLocks noChangeArrowheads="1"/>
            </p:cNvSpPr>
            <p:nvPr/>
          </p:nvSpPr>
          <p:spPr bwMode="auto">
            <a:xfrm>
              <a:off x="5044381" y="3736181"/>
              <a:ext cx="964749" cy="260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r>
                <a:rPr lang="pt-BR" sz="2800" dirty="0">
                  <a:solidFill>
                    <a:srgbClr val="FFFFFF"/>
                  </a:solidFill>
                  <a:latin typeface="Trebuchet MS" charset="0"/>
                </a:rPr>
                <a:t>segurança</a:t>
              </a:r>
              <a:endParaRPr lang="pt-BR" sz="1100" dirty="0">
                <a:solidFill>
                  <a:srgbClr val="FFFFFF"/>
                </a:solidFill>
                <a:latin typeface="Trebuchet MS" charset="0"/>
              </a:endParaRPr>
            </a:p>
          </p:txBody>
        </p:sp>
        <p:sp>
          <p:nvSpPr>
            <p:cNvPr id="33" name="TextBox 10"/>
            <p:cNvSpPr txBox="1">
              <a:spLocks noChangeArrowheads="1"/>
            </p:cNvSpPr>
            <p:nvPr/>
          </p:nvSpPr>
          <p:spPr bwMode="auto">
            <a:xfrm>
              <a:off x="4919365" y="1642170"/>
              <a:ext cx="2650331" cy="54538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87919" tIns="43960" rIns="87919" bIns="43960">
              <a:spAutoFit/>
            </a:bodyPr>
            <a:lstStyle>
              <a:lvl1pPr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1pPr>
              <a:lvl2pPr marL="742950" indent="-28575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2pPr>
              <a:lvl3pPr marL="11430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3pPr>
              <a:lvl4pPr marL="16002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4pPr>
              <a:lvl5pPr marL="2057400" indent="-228600"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4C4C4C"/>
                  </a:solidFill>
                  <a:latin typeface="Open Sans Light" charset="0"/>
                  <a:ea typeface="ヒラギノ角ゴ ProN W3" charset="0"/>
                  <a:cs typeface="ヒラギノ角ゴ ProN W3" charset="0"/>
                  <a:sym typeface="Open Sans Light" charset="0"/>
                </a:defRPr>
              </a:lvl9pPr>
            </a:lstStyle>
            <a:p>
              <a:pPr>
                <a:lnSpc>
                  <a:spcPct val="90000"/>
                </a:lnSpc>
                <a:defRPr/>
              </a:pPr>
              <a:r>
                <a:rPr lang="pt-B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rebuchet MS" charset="0"/>
                </a:rPr>
                <a:t>business </a:t>
              </a:r>
              <a:r>
                <a:rPr lang="pt-BR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rebuchet MS" charset="0"/>
                </a:rPr>
                <a:t>process</a:t>
              </a:r>
              <a:r>
                <a:rPr lang="pt-B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Trebuchet MS" charset="0"/>
                </a:rPr>
                <a:t> management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729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contexto</a:t>
            </a:r>
            <a:endParaRPr lang="pt-BR" dirty="0"/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5774494" y="3609139"/>
            <a:ext cx="4389870" cy="2654317"/>
            <a:chOff x="2857500" y="2552700"/>
            <a:chExt cx="3886200" cy="2514600"/>
          </a:xfrm>
        </p:grpSpPr>
        <p:sp>
          <p:nvSpPr>
            <p:cNvPr id="28" name="Left-Right Arrow 32"/>
            <p:cNvSpPr>
              <a:spLocks noChangeArrowheads="1"/>
            </p:cNvSpPr>
            <p:nvPr/>
          </p:nvSpPr>
          <p:spPr bwMode="auto">
            <a:xfrm>
              <a:off x="2857500" y="3657452"/>
              <a:ext cx="3886200" cy="305096"/>
            </a:xfrm>
            <a:prstGeom prst="leftRightArrow">
              <a:avLst>
                <a:gd name="adj1" fmla="val 50000"/>
                <a:gd name="adj2" fmla="val 50007"/>
              </a:avLst>
            </a:prstGeom>
            <a:solidFill>
              <a:srgbClr val="8EC02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40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endParaRPr>
            </a:p>
          </p:txBody>
        </p:sp>
        <p:sp>
          <p:nvSpPr>
            <p:cNvPr id="29" name="Left-Right Arrow 33"/>
            <p:cNvSpPr/>
            <p:nvPr/>
          </p:nvSpPr>
          <p:spPr>
            <a:xfrm rot="16200000">
              <a:off x="3543300" y="3657697"/>
              <a:ext cx="2514600" cy="304607"/>
            </a:xfrm>
            <a:prstGeom prst="leftRightArrow">
              <a:avLst/>
            </a:prstGeom>
            <a:solidFill>
              <a:srgbClr val="8EC02F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40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cs typeface="Trebuchet MS"/>
              </a:endParaRPr>
            </a:p>
          </p:txBody>
        </p:sp>
      </p:grpSp>
      <p:sp>
        <p:nvSpPr>
          <p:cNvPr id="6" name="Rounded Rectangle 34"/>
          <p:cNvSpPr/>
          <p:nvPr/>
        </p:nvSpPr>
        <p:spPr bwMode="auto">
          <a:xfrm>
            <a:off x="10204600" y="4209117"/>
            <a:ext cx="3178632" cy="1454360"/>
          </a:xfrm>
          <a:prstGeom prst="roundRect">
            <a:avLst/>
          </a:prstGeom>
          <a:solidFill>
            <a:srgbClr val="26A9E0"/>
          </a:solidFill>
          <a:ln w="25400" cap="flat" cmpd="sng" algn="ctr">
            <a:noFill/>
            <a:prstDash val="solid"/>
          </a:ln>
          <a:effectLst/>
        </p:spPr>
        <p:txBody>
          <a:bodyPr lIns="87907" tIns="43954" rIns="87907" bIns="43954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7" name="Rounded Rectangle 35"/>
          <p:cNvSpPr/>
          <p:nvPr/>
        </p:nvSpPr>
        <p:spPr bwMode="auto">
          <a:xfrm>
            <a:off x="6380808" y="4209117"/>
            <a:ext cx="3177244" cy="1454360"/>
          </a:xfrm>
          <a:prstGeom prst="roundRect">
            <a:avLst/>
          </a:prstGeom>
          <a:solidFill>
            <a:srgbClr val="8EC02F"/>
          </a:solidFill>
          <a:ln w="25400" cap="flat" cmpd="sng" algn="ctr">
            <a:noFill/>
            <a:prstDash val="solid"/>
          </a:ln>
          <a:effectLst/>
        </p:spPr>
        <p:txBody>
          <a:bodyPr lIns="87907" tIns="43954" rIns="87907" bIns="43954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7" name="TextBox 38"/>
          <p:cNvSpPr txBox="1"/>
          <p:nvPr/>
        </p:nvSpPr>
        <p:spPr bwMode="auto">
          <a:xfrm>
            <a:off x="3954460" y="2528022"/>
            <a:ext cx="2268000" cy="9385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cs typeface="Trebuchet MS"/>
              </a:rPr>
              <a:t>Recursos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cs typeface="Trebuchet MS"/>
              </a:rPr>
            </a:b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cs typeface="Trebuchet MS"/>
              </a:rPr>
              <a:t>Humanos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F2F2F">
                  <a:lumMod val="75000"/>
                  <a:lumOff val="25000"/>
                </a:srgbClr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5" name="TextBox 41"/>
          <p:cNvSpPr txBox="1"/>
          <p:nvPr/>
        </p:nvSpPr>
        <p:spPr bwMode="auto">
          <a:xfrm>
            <a:off x="3678255" y="6477610"/>
            <a:ext cx="2544205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cs typeface="Trebuchet MS"/>
              </a:rPr>
              <a:t>Gestão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cs typeface="Trebuchet MS"/>
              </a:rPr>
              <a:t> da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cs typeface="Trebuchet MS"/>
              </a:rPr>
              <a:t>Qualidade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F2F2F">
                  <a:lumMod val="75000"/>
                  <a:lumOff val="25000"/>
                </a:srgbClr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3" name="TextBox 44"/>
          <p:cNvSpPr txBox="1">
            <a:spLocks noChangeArrowheads="1"/>
          </p:cNvSpPr>
          <p:nvPr/>
        </p:nvSpPr>
        <p:spPr bwMode="auto">
          <a:xfrm>
            <a:off x="9776059" y="6477610"/>
            <a:ext cx="2268000" cy="93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1pPr>
            <a:lvl2pPr marL="742950" indent="-28575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2pPr>
            <a:lvl3pPr marL="1143000" indent="-22860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3pPr>
            <a:lvl4pPr marL="1600200" indent="-22860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4pPr>
            <a:lvl5pPr marL="2057400" indent="-22860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Trebuchet MS" charset="0"/>
                <a:sym typeface="Open Sans Light" charset="0"/>
              </a:rPr>
              <a:t>Tecnologia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Trebuchet MS" charset="0"/>
                <a:sym typeface="Open Sans Light" charset="0"/>
              </a:rPr>
              <a:t>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Trebuchet MS" charset="0"/>
                <a:sym typeface="Open Sans Light" charset="0"/>
              </a:rPr>
              <a:t>da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Trebuchet MS" charset="0"/>
                <a:sym typeface="Open Sans Light" charset="0"/>
              </a:rPr>
              <a:t>Informação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Trebuchet MS" charset="0"/>
              <a:sym typeface="Open Sans Light" charset="0"/>
            </a:endParaRPr>
          </a:p>
        </p:txBody>
      </p:sp>
      <p:sp>
        <p:nvSpPr>
          <p:cNvPr id="21" name="TextBox 47"/>
          <p:cNvSpPr txBox="1">
            <a:spLocks noChangeArrowheads="1"/>
          </p:cNvSpPr>
          <p:nvPr/>
        </p:nvSpPr>
        <p:spPr bwMode="auto">
          <a:xfrm>
            <a:off x="10573954" y="2528022"/>
            <a:ext cx="2268000" cy="93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1pPr>
            <a:lvl2pPr marL="742950" indent="-28575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2pPr>
            <a:lvl3pPr marL="1143000" indent="-22860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3pPr>
            <a:lvl4pPr marL="1600200" indent="-22860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4pPr>
            <a:lvl5pPr marL="2057400" indent="-228600"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charset="0"/>
                <a:ea typeface="ヒラギノ角ゴ ProN W3" charset="0"/>
                <a:cs typeface="ヒラギノ角ゴ ProN W3" charset="0"/>
                <a:sym typeface="Open Sans Light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Trebuchet MS" charset="0"/>
                <a:sym typeface="Open Sans Light" charset="0"/>
              </a:rPr>
              <a:t>Administrativo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Trebuchet MS" charset="0"/>
                <a:sym typeface="Open Sans Light" charset="0"/>
              </a:rPr>
              <a:t> &amp;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Trebuchet MS" charset="0"/>
                <a:sym typeface="Open Sans Light" charset="0"/>
              </a:rPr>
              <a:t>Finanças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Trebuchet MS" charset="0"/>
              <a:sym typeface="Open Sans Light" charset="0"/>
            </a:endParaRPr>
          </a:p>
        </p:txBody>
      </p:sp>
      <p:sp>
        <p:nvSpPr>
          <p:cNvPr id="12" name="Rectangle 48"/>
          <p:cNvSpPr>
            <a:spLocks noChangeArrowheads="1"/>
          </p:cNvSpPr>
          <p:nvPr/>
        </p:nvSpPr>
        <p:spPr bwMode="auto">
          <a:xfrm>
            <a:off x="7109085" y="4567931"/>
            <a:ext cx="1706820" cy="60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919" tIns="43960" rIns="87919" bIns="4396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</a:rPr>
              <a:t>Contexto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charset="0"/>
            </a:endParaRPr>
          </a:p>
        </p:txBody>
      </p:sp>
      <p:sp>
        <p:nvSpPr>
          <p:cNvPr id="13" name="Rectangle 49"/>
          <p:cNvSpPr>
            <a:spLocks noChangeArrowheads="1"/>
          </p:cNvSpPr>
          <p:nvPr/>
        </p:nvSpPr>
        <p:spPr bwMode="auto">
          <a:xfrm>
            <a:off x="11002246" y="4622338"/>
            <a:ext cx="1706821" cy="60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919" tIns="43960" rIns="87919" bIns="4396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</a:rPr>
              <a:t>Conteúdo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charset="0"/>
            </a:endParaRPr>
          </a:p>
        </p:txBody>
      </p:sp>
      <p:sp>
        <p:nvSpPr>
          <p:cNvPr id="14" name="Rounded Rectangle 50"/>
          <p:cNvSpPr/>
          <p:nvPr/>
        </p:nvSpPr>
        <p:spPr bwMode="auto">
          <a:xfrm>
            <a:off x="6409943" y="2060666"/>
            <a:ext cx="3178633" cy="1455831"/>
          </a:xfrm>
          <a:prstGeom prst="roundRect">
            <a:avLst/>
          </a:prstGeom>
          <a:solidFill>
            <a:srgbClr val="26A9E0"/>
          </a:solidFill>
          <a:ln w="25400" cap="flat" cmpd="sng" algn="ctr">
            <a:noFill/>
            <a:prstDash val="solid"/>
          </a:ln>
          <a:effectLst/>
        </p:spPr>
        <p:txBody>
          <a:bodyPr lIns="87907" tIns="43954" rIns="87907" bIns="43954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5" name="Rectangle 51"/>
          <p:cNvSpPr>
            <a:spLocks noChangeArrowheads="1"/>
          </p:cNvSpPr>
          <p:nvPr/>
        </p:nvSpPr>
        <p:spPr bwMode="auto">
          <a:xfrm>
            <a:off x="6842121" y="2226834"/>
            <a:ext cx="2251842" cy="112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919" tIns="43960" rIns="87919" bIns="4396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</a:rPr>
              <a:t>Pessoas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</a:rPr>
            </a:b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</a:rPr>
              <a:t>Identificadas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charset="0"/>
            </a:endParaRPr>
          </a:p>
        </p:txBody>
      </p:sp>
      <p:sp>
        <p:nvSpPr>
          <p:cNvPr id="16" name="Rounded Rectangle 52"/>
          <p:cNvSpPr/>
          <p:nvPr/>
        </p:nvSpPr>
        <p:spPr bwMode="auto">
          <a:xfrm>
            <a:off x="6409943" y="6379631"/>
            <a:ext cx="3178633" cy="1455831"/>
          </a:xfrm>
          <a:prstGeom prst="roundRect">
            <a:avLst/>
          </a:prstGeom>
          <a:solidFill>
            <a:srgbClr val="26A9E0"/>
          </a:solidFill>
          <a:ln w="25400" cap="flat" cmpd="sng" algn="ctr">
            <a:noFill/>
            <a:prstDash val="solid"/>
          </a:ln>
          <a:effectLst/>
        </p:spPr>
        <p:txBody>
          <a:bodyPr lIns="87907" tIns="43954" rIns="87907" bIns="43954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7" name="Rectangle 53"/>
          <p:cNvSpPr>
            <a:spLocks noChangeArrowheads="1"/>
          </p:cNvSpPr>
          <p:nvPr/>
        </p:nvSpPr>
        <p:spPr bwMode="auto">
          <a:xfrm>
            <a:off x="7111427" y="6544330"/>
            <a:ext cx="1713232" cy="112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919" tIns="43960" rIns="87919" bIns="4396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</a:rPr>
              <a:t>Processos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</a:rPr>
            </a:b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</a:rPr>
              <a:t>Sistemas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charset="0"/>
            </a:endParaRPr>
          </a:p>
        </p:txBody>
      </p:sp>
      <p:sp>
        <p:nvSpPr>
          <p:cNvPr id="18" name="Rounded Rectangle 54"/>
          <p:cNvSpPr/>
          <p:nvPr/>
        </p:nvSpPr>
        <p:spPr bwMode="auto">
          <a:xfrm>
            <a:off x="2550194" y="4173827"/>
            <a:ext cx="3178633" cy="1455831"/>
          </a:xfrm>
          <a:prstGeom prst="roundRect">
            <a:avLst/>
          </a:prstGeom>
          <a:solidFill>
            <a:srgbClr val="26A9E0"/>
          </a:solidFill>
          <a:ln w="25400" cap="flat" cmpd="sng" algn="ctr">
            <a:noFill/>
            <a:prstDash val="solid"/>
          </a:ln>
          <a:effectLst/>
        </p:spPr>
        <p:txBody>
          <a:bodyPr lIns="87907" tIns="43954" rIns="87907" bIns="43954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9" name="Rectangle 55"/>
          <p:cNvSpPr>
            <a:spLocks noChangeArrowheads="1"/>
          </p:cNvSpPr>
          <p:nvPr/>
        </p:nvSpPr>
        <p:spPr bwMode="auto">
          <a:xfrm>
            <a:off x="2962162" y="4603222"/>
            <a:ext cx="2303137" cy="60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919" tIns="43960" rIns="87919" bIns="4396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4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charset="0"/>
              </a:rPr>
              <a:t>Comunicação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charset="0"/>
            </a:endParaRP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94" y="2529316"/>
            <a:ext cx="1376931" cy="93600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954" y="2529316"/>
            <a:ext cx="541278" cy="936000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76" y="6478905"/>
            <a:ext cx="948396" cy="936000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232" y="6502435"/>
            <a:ext cx="1512000" cy="8889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805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9"/>
          <a:stretch/>
        </p:blipFill>
        <p:spPr bwMode="auto">
          <a:xfrm>
            <a:off x="2388865" y="2106152"/>
            <a:ext cx="11471920" cy="594677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45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 smtClean="0"/>
              <a:t>wcm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467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wcm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056" y="1800000"/>
            <a:ext cx="5544000" cy="5544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797269" y="1800000"/>
            <a:ext cx="811178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 WCM (Web </a:t>
            </a:r>
            <a:r>
              <a:rPr lang="pt-BR" sz="2800" dirty="0" err="1">
                <a:solidFill>
                  <a:srgbClr val="636463"/>
                </a:solidFill>
                <a:latin typeface="Trebuchet MS"/>
                <a:cs typeface="Trebuchet MS"/>
              </a:rPr>
              <a:t>Content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Manager) é uma funcionalidade que permite que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os usuários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técnicos desenvolvam seus próprios sites ou portais a partir de modelos de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layouts e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widgets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.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/>
            </a:r>
            <a:b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</a:b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 WCM ainda oferece </a:t>
            </a:r>
            <a:r>
              <a:rPr lang="pt-BR" sz="2800" dirty="0" err="1">
                <a:solidFill>
                  <a:srgbClr val="636463"/>
                </a:solidFill>
                <a:latin typeface="Trebuchet MS"/>
                <a:cs typeface="Trebuchet MS"/>
              </a:rPr>
              <a:t>widgets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capazes de gerar colaboração entre os usuários e permite acesso aos processos e documentos existentes em uma interface personalizável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.</a:t>
            </a:r>
          </a:p>
          <a:p>
            <a:pPr algn="just"/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• Uso da intranet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/ extranet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• Criação de portais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corporativos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• Personalização de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interfaces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• Criação de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páginas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324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arquitetura</a:t>
            </a:r>
            <a:endParaRPr lang="pt-BR" dirty="0"/>
          </a:p>
        </p:txBody>
      </p:sp>
      <p:sp>
        <p:nvSpPr>
          <p:cNvPr id="6" name="Cloud 65"/>
          <p:cNvSpPr/>
          <p:nvPr/>
        </p:nvSpPr>
        <p:spPr>
          <a:xfrm>
            <a:off x="12885984" y="3419476"/>
            <a:ext cx="1947615" cy="1425921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solidFill>
                <a:schemeClr val="bg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" name="Cloud 1"/>
          <p:cNvSpPr/>
          <p:nvPr/>
        </p:nvSpPr>
        <p:spPr>
          <a:xfrm>
            <a:off x="1231345" y="3573623"/>
            <a:ext cx="2004298" cy="1283458"/>
          </a:xfrm>
          <a:prstGeom prst="cloud">
            <a:avLst/>
          </a:prstGeom>
          <a:solidFill>
            <a:srgbClr val="BBE0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8" name="Rounded Rectangle 41"/>
          <p:cNvSpPr/>
          <p:nvPr/>
        </p:nvSpPr>
        <p:spPr>
          <a:xfrm>
            <a:off x="3330829" y="2119586"/>
            <a:ext cx="9296538" cy="4628403"/>
          </a:xfrm>
          <a:prstGeom prst="roundRect">
            <a:avLst>
              <a:gd name="adj" fmla="val 10277"/>
            </a:avLst>
          </a:prstGeom>
          <a:solidFill>
            <a:schemeClr val="accent6">
              <a:lumMod val="75000"/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9" name="Rounded Rectangle 42"/>
          <p:cNvSpPr/>
          <p:nvPr/>
        </p:nvSpPr>
        <p:spPr>
          <a:xfrm>
            <a:off x="3581193" y="2891452"/>
            <a:ext cx="2118477" cy="867826"/>
          </a:xfrm>
          <a:prstGeom prst="roundRect">
            <a:avLst/>
          </a:prstGeom>
          <a:solidFill>
            <a:schemeClr val="bg2">
              <a:lumMod val="10000"/>
              <a:alpha val="1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964137" y="4962272"/>
            <a:ext cx="2238157" cy="48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907" tIns="43954" rIns="87907" bIns="43954">
            <a:spAutoFit/>
          </a:bodyPr>
          <a:lstStyle/>
          <a:p>
            <a:pPr algn="ctr" defTabSz="878642"/>
            <a:r>
              <a:rPr lang="en-US" sz="1200" dirty="0">
                <a:solidFill>
                  <a:srgbClr val="7F7F7F"/>
                </a:solidFill>
                <a:latin typeface="Trebuchet MS" charset="0"/>
              </a:rPr>
              <a:t>BPMN 2.0</a:t>
            </a:r>
            <a:endParaRPr lang="en-US" sz="1200" dirty="0">
              <a:solidFill>
                <a:srgbClr val="7F7F7F"/>
              </a:solidFill>
              <a:latin typeface="Trebuchet MS" charset="0"/>
              <a:ea typeface="MS PGothic" charset="0"/>
              <a:cs typeface="MS PGothic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110812" y="4962272"/>
            <a:ext cx="1837847" cy="48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907" tIns="43954" rIns="87907" bIns="43954">
            <a:spAutoFit/>
          </a:bodyPr>
          <a:lstStyle/>
          <a:p>
            <a:pPr algn="ctr" defTabSz="878642"/>
            <a:r>
              <a:rPr lang="en-US" sz="1200" dirty="0">
                <a:solidFill>
                  <a:srgbClr val="7F7F7F"/>
                </a:solidFill>
                <a:latin typeface="Trebuchet MS" charset="0"/>
              </a:rPr>
              <a:t>Widgets</a:t>
            </a:r>
            <a:endParaRPr lang="en-US" sz="1200" dirty="0">
              <a:solidFill>
                <a:srgbClr val="7F7F7F"/>
              </a:solidFill>
              <a:latin typeface="Trebuchet MS" charset="0"/>
              <a:ea typeface="MS PGothic" charset="0"/>
              <a:cs typeface="MS PGothic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745154" y="4962272"/>
            <a:ext cx="2451380" cy="483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907" tIns="43954" rIns="87907" bIns="43954">
            <a:spAutoFit/>
          </a:bodyPr>
          <a:lstStyle/>
          <a:p>
            <a:pPr algn="ctr" defTabSz="878642"/>
            <a:r>
              <a:rPr lang="en-US" sz="1200" dirty="0">
                <a:solidFill>
                  <a:srgbClr val="7F7F7F"/>
                </a:solidFill>
                <a:latin typeface="Trebuchet MS" charset="0"/>
              </a:rPr>
              <a:t>Open Social</a:t>
            </a:r>
            <a:endParaRPr lang="en-US" sz="1200" dirty="0">
              <a:solidFill>
                <a:srgbClr val="7F7F7F"/>
              </a:solidFill>
              <a:latin typeface="Trebuchet MS" charset="0"/>
              <a:ea typeface="MS PGothic" charset="0"/>
              <a:cs typeface="MS PGothic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262804" y="3727770"/>
            <a:ext cx="1832346" cy="975163"/>
          </a:xfrm>
          <a:prstGeom prst="rect">
            <a:avLst/>
          </a:prstGeom>
          <a:noFill/>
          <a:ln>
            <a:noFill/>
          </a:ln>
        </p:spPr>
        <p:txBody>
          <a:bodyPr wrap="square" lIns="87907" tIns="43954" rIns="87907" bIns="43954">
            <a:spAutoFit/>
          </a:bodyPr>
          <a:lstStyle>
            <a:lvl1pPr defTabSz="1562100">
              <a:lnSpc>
                <a:spcPct val="120000"/>
              </a:lnSpc>
              <a:spcBef>
                <a:spcPts val="7200"/>
              </a:spcBef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1pPr>
            <a:lvl2pPr marL="742950" indent="-285750" defTabSz="1562100">
              <a:lnSpc>
                <a:spcPct val="120000"/>
              </a:lnSpc>
              <a:spcBef>
                <a:spcPts val="7200"/>
              </a:spcBef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2pPr>
            <a:lvl3pPr marL="1143000" indent="-228600" defTabSz="1562100">
              <a:lnSpc>
                <a:spcPct val="120000"/>
              </a:lnSpc>
              <a:spcBef>
                <a:spcPts val="7200"/>
              </a:spcBef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3pPr>
            <a:lvl4pPr marL="1600200" indent="-228600" defTabSz="1562100">
              <a:lnSpc>
                <a:spcPct val="120000"/>
              </a:lnSpc>
              <a:spcBef>
                <a:spcPts val="7200"/>
              </a:spcBef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4pPr>
            <a:lvl5pPr marL="2057400" indent="-228600" defTabSz="1562100">
              <a:lnSpc>
                <a:spcPct val="120000"/>
              </a:lnSpc>
              <a:spcBef>
                <a:spcPts val="7200"/>
              </a:spcBef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5pPr>
            <a:lvl6pPr marL="2514600" indent="-228600" defTabSz="1562100" eaLnBrk="0" fontAlgn="base" hangingPunct="0">
              <a:lnSpc>
                <a:spcPct val="120000"/>
              </a:lnSpc>
              <a:spcBef>
                <a:spcPts val="720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6pPr>
            <a:lvl7pPr marL="2971800" indent="-228600" defTabSz="1562100" eaLnBrk="0" fontAlgn="base" hangingPunct="0">
              <a:lnSpc>
                <a:spcPct val="120000"/>
              </a:lnSpc>
              <a:spcBef>
                <a:spcPts val="720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7pPr>
            <a:lvl8pPr marL="3429000" indent="-228600" defTabSz="1562100" eaLnBrk="0" fontAlgn="base" hangingPunct="0">
              <a:lnSpc>
                <a:spcPct val="120000"/>
              </a:lnSpc>
              <a:spcBef>
                <a:spcPts val="720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8pPr>
            <a:lvl9pPr marL="3886200" indent="-228600" defTabSz="1562100" eaLnBrk="0" fontAlgn="base" hangingPunct="0">
              <a:lnSpc>
                <a:spcPct val="120000"/>
              </a:lnSpc>
              <a:spcBef>
                <a:spcPts val="720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rebuchet MS"/>
                <a:cs typeface="Trebuchet MS"/>
              </a:rPr>
              <a:t>Private</a:t>
            </a:r>
          </a:p>
          <a:p>
            <a:pPr algn="ctr" eaLnBrk="1" hangingPunct="1">
              <a:spcBef>
                <a:spcPct val="0"/>
              </a:spcBef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rebuchet MS"/>
                <a:cs typeface="Trebuchet MS"/>
              </a:rPr>
              <a:t>Cloud</a:t>
            </a:r>
            <a:endParaRPr lang="en-US" sz="1800" b="1" dirty="0" smtClean="0">
              <a:solidFill>
                <a:schemeClr val="tx1"/>
              </a:solidFill>
              <a:latin typeface="Trebuchet MS"/>
              <a:ea typeface="MS PGothic" panose="020B0600070205080204" pitchFamily="34" charset="-128"/>
              <a:cs typeface="Trebuchet MS"/>
            </a:endParaRP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4322661" y="6747989"/>
            <a:ext cx="2224402" cy="458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907" tIns="43954" rIns="87907" bIns="43954">
            <a:spAutoFit/>
          </a:bodyPr>
          <a:lstStyle/>
          <a:p>
            <a:pPr algn="ctr" defTabSz="879076"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ea typeface="Arial" charset="0"/>
                <a:cs typeface="Trebuchet MS"/>
              </a:rPr>
              <a:t>ERP</a:t>
            </a:r>
          </a:p>
        </p:txBody>
      </p:sp>
      <p:sp>
        <p:nvSpPr>
          <p:cNvPr id="15" name="Rectangle 23"/>
          <p:cNvSpPr>
            <a:spLocks noChangeArrowheads="1"/>
          </p:cNvSpPr>
          <p:nvPr/>
        </p:nvSpPr>
        <p:spPr bwMode="auto">
          <a:xfrm>
            <a:off x="12939083" y="3652494"/>
            <a:ext cx="1799330" cy="975163"/>
          </a:xfrm>
          <a:prstGeom prst="rect">
            <a:avLst/>
          </a:prstGeom>
          <a:noFill/>
          <a:ln>
            <a:noFill/>
          </a:ln>
          <a:extLst/>
        </p:spPr>
        <p:txBody>
          <a:bodyPr lIns="87907" tIns="43954" rIns="87907" bIns="43954">
            <a:spAutoFit/>
          </a:bodyPr>
          <a:lstStyle>
            <a:lvl1pPr defTabSz="1562100">
              <a:lnSpc>
                <a:spcPct val="120000"/>
              </a:lnSpc>
              <a:spcBef>
                <a:spcPts val="7200"/>
              </a:spcBef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1pPr>
            <a:lvl2pPr marL="742950" indent="-285750" defTabSz="1562100">
              <a:lnSpc>
                <a:spcPct val="120000"/>
              </a:lnSpc>
              <a:spcBef>
                <a:spcPts val="7200"/>
              </a:spcBef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2pPr>
            <a:lvl3pPr marL="1143000" indent="-228600" defTabSz="1562100">
              <a:lnSpc>
                <a:spcPct val="120000"/>
              </a:lnSpc>
              <a:spcBef>
                <a:spcPts val="7200"/>
              </a:spcBef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3pPr>
            <a:lvl4pPr marL="1600200" indent="-228600" defTabSz="1562100">
              <a:lnSpc>
                <a:spcPct val="120000"/>
              </a:lnSpc>
              <a:spcBef>
                <a:spcPts val="7200"/>
              </a:spcBef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4pPr>
            <a:lvl5pPr marL="2057400" indent="-228600" defTabSz="1562100">
              <a:lnSpc>
                <a:spcPct val="120000"/>
              </a:lnSpc>
              <a:spcBef>
                <a:spcPts val="7200"/>
              </a:spcBef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5pPr>
            <a:lvl6pPr marL="2514600" indent="-228600" defTabSz="1562100" eaLnBrk="0" fontAlgn="base" hangingPunct="0">
              <a:lnSpc>
                <a:spcPct val="120000"/>
              </a:lnSpc>
              <a:spcBef>
                <a:spcPts val="720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6pPr>
            <a:lvl7pPr marL="2971800" indent="-228600" defTabSz="1562100" eaLnBrk="0" fontAlgn="base" hangingPunct="0">
              <a:lnSpc>
                <a:spcPct val="120000"/>
              </a:lnSpc>
              <a:spcBef>
                <a:spcPts val="720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7pPr>
            <a:lvl8pPr marL="3429000" indent="-228600" defTabSz="1562100" eaLnBrk="0" fontAlgn="base" hangingPunct="0">
              <a:lnSpc>
                <a:spcPct val="120000"/>
              </a:lnSpc>
              <a:spcBef>
                <a:spcPts val="720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8pPr>
            <a:lvl9pPr marL="3886200" indent="-228600" defTabSz="1562100" eaLnBrk="0" fontAlgn="base" hangingPunct="0">
              <a:lnSpc>
                <a:spcPct val="120000"/>
              </a:lnSpc>
              <a:spcBef>
                <a:spcPts val="720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anose="020B0306030504020204" pitchFamily="34" charset="0"/>
                <a:ea typeface="ヒラギノ角ゴ ProN W3" charset="-128"/>
                <a:sym typeface="Open Sans Light" panose="020B03060305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Trebuchet MS"/>
                <a:cs typeface="Trebuchet MS"/>
              </a:rPr>
              <a:t>Public</a:t>
            </a:r>
          </a:p>
          <a:p>
            <a:pPr algn="ctr" eaLnBrk="1" hangingPunct="1">
              <a:spcBef>
                <a:spcPct val="0"/>
              </a:spcBef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Trebuchet MS"/>
                <a:cs typeface="Trebuchet MS"/>
              </a:rPr>
              <a:t>Cloud</a:t>
            </a:r>
            <a:endParaRPr lang="en-US" sz="1800" b="1" dirty="0" smtClean="0">
              <a:solidFill>
                <a:schemeClr val="bg1"/>
              </a:solidFill>
              <a:latin typeface="Trebuchet MS"/>
              <a:ea typeface="MS PGothic" panose="020B0600070205080204" pitchFamily="34" charset="-128"/>
              <a:cs typeface="Trebuchet MS"/>
            </a:endParaRPr>
          </a:p>
        </p:txBody>
      </p:sp>
      <p:sp>
        <p:nvSpPr>
          <p:cNvPr id="16" name="Rectangle 20"/>
          <p:cNvSpPr>
            <a:spLocks noChangeArrowheads="1"/>
          </p:cNvSpPr>
          <p:nvPr/>
        </p:nvSpPr>
        <p:spPr bwMode="auto">
          <a:xfrm>
            <a:off x="6652986" y="6747989"/>
            <a:ext cx="2224402" cy="458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907" tIns="43954" rIns="87907" bIns="43954">
            <a:spAutoFit/>
          </a:bodyPr>
          <a:lstStyle/>
          <a:p>
            <a:pPr algn="ctr" defTabSz="879076"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ea typeface="Arial" charset="0"/>
                <a:cs typeface="Trebuchet MS"/>
              </a:rPr>
              <a:t>CRM</a:t>
            </a:r>
          </a:p>
        </p:txBody>
      </p:sp>
      <p:sp>
        <p:nvSpPr>
          <p:cNvPr id="17" name="Rectangle 51"/>
          <p:cNvSpPr>
            <a:spLocks noChangeArrowheads="1"/>
          </p:cNvSpPr>
          <p:nvPr/>
        </p:nvSpPr>
        <p:spPr bwMode="auto">
          <a:xfrm>
            <a:off x="7171242" y="2216940"/>
            <a:ext cx="1782162" cy="58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919" tIns="43960" rIns="87919" bIns="43960">
            <a:spAutoFit/>
          </a:bodyPr>
          <a:lstStyle/>
          <a:p>
            <a:pPr algn="ctr" defTabSz="878642"/>
            <a:r>
              <a:rPr lang="en-US" sz="3200" dirty="0">
                <a:solidFill>
                  <a:schemeClr val="tx1"/>
                </a:solidFill>
                <a:latin typeface="Trebuchet MS" charset="0"/>
              </a:rPr>
              <a:t>Platform</a:t>
            </a:r>
          </a:p>
        </p:txBody>
      </p:sp>
      <p:sp>
        <p:nvSpPr>
          <p:cNvPr id="18" name="Rectangle 52"/>
          <p:cNvSpPr>
            <a:spLocks noChangeArrowheads="1"/>
          </p:cNvSpPr>
          <p:nvPr/>
        </p:nvSpPr>
        <p:spPr bwMode="auto">
          <a:xfrm>
            <a:off x="3793042" y="2862247"/>
            <a:ext cx="1588858" cy="8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919" tIns="43960" rIns="87919" bIns="43960">
            <a:spAutoFit/>
          </a:bodyPr>
          <a:lstStyle/>
          <a:p>
            <a:pPr algn="ctr" defTabSz="878642"/>
            <a:r>
              <a:rPr lang="en-US" sz="2400" dirty="0">
                <a:solidFill>
                  <a:srgbClr val="FFFFFF"/>
                </a:solidFill>
                <a:latin typeface="Trebuchet MS" charset="0"/>
              </a:rPr>
              <a:t>Rich Content</a:t>
            </a:r>
          </a:p>
        </p:txBody>
      </p:sp>
      <p:sp>
        <p:nvSpPr>
          <p:cNvPr id="19" name="Rounded Rectangle 53"/>
          <p:cNvSpPr/>
          <p:nvPr/>
        </p:nvSpPr>
        <p:spPr>
          <a:xfrm>
            <a:off x="5911518" y="2891452"/>
            <a:ext cx="2013929" cy="867826"/>
          </a:xfrm>
          <a:prstGeom prst="roundRect">
            <a:avLst/>
          </a:prstGeom>
          <a:solidFill>
            <a:schemeClr val="bg2">
              <a:lumMod val="10000"/>
              <a:alpha val="1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20" name="Rectangle 54"/>
          <p:cNvSpPr>
            <a:spLocks noChangeArrowheads="1"/>
          </p:cNvSpPr>
          <p:nvPr/>
        </p:nvSpPr>
        <p:spPr bwMode="auto">
          <a:xfrm>
            <a:off x="6123365" y="3083376"/>
            <a:ext cx="1590234" cy="45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919" tIns="43960" rIns="87919" bIns="43960">
            <a:spAutoFit/>
          </a:bodyPr>
          <a:lstStyle/>
          <a:p>
            <a:pPr algn="ctr" defTabSz="878642"/>
            <a:r>
              <a:rPr lang="en-US" sz="2400" dirty="0">
                <a:solidFill>
                  <a:srgbClr val="FFFFFF"/>
                </a:solidFill>
                <a:latin typeface="Trebuchet MS" charset="0"/>
              </a:rPr>
              <a:t>Mobile</a:t>
            </a:r>
          </a:p>
        </p:txBody>
      </p:sp>
      <p:sp>
        <p:nvSpPr>
          <p:cNvPr id="21" name="Rounded Rectangle 55"/>
          <p:cNvSpPr/>
          <p:nvPr/>
        </p:nvSpPr>
        <p:spPr>
          <a:xfrm>
            <a:off x="8137295" y="2891452"/>
            <a:ext cx="2012553" cy="867826"/>
          </a:xfrm>
          <a:prstGeom prst="roundRect">
            <a:avLst/>
          </a:prstGeom>
          <a:solidFill>
            <a:schemeClr val="bg2">
              <a:lumMod val="10000"/>
              <a:alpha val="1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22" name="Rectangle 56"/>
          <p:cNvSpPr>
            <a:spLocks noChangeArrowheads="1"/>
          </p:cNvSpPr>
          <p:nvPr/>
        </p:nvSpPr>
        <p:spPr bwMode="auto">
          <a:xfrm>
            <a:off x="8127285" y="2862247"/>
            <a:ext cx="2093293" cy="8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919" tIns="43960" rIns="87919" bIns="43960">
            <a:spAutoFit/>
          </a:bodyPr>
          <a:lstStyle/>
          <a:p>
            <a:pPr algn="ctr" defTabSz="878642"/>
            <a:r>
              <a:rPr lang="en-US" sz="2400" dirty="0" smtClean="0">
                <a:solidFill>
                  <a:srgbClr val="FFFFFF"/>
                </a:solidFill>
                <a:latin typeface="Trebuchet MS" charset="0"/>
              </a:rPr>
              <a:t>Social Integration</a:t>
            </a:r>
            <a:endParaRPr lang="en-US" sz="2400" dirty="0">
              <a:solidFill>
                <a:srgbClr val="FFFFFF"/>
              </a:solidFill>
              <a:latin typeface="Trebuchet MS" charset="0"/>
            </a:endParaRPr>
          </a:p>
        </p:txBody>
      </p:sp>
      <p:sp>
        <p:nvSpPr>
          <p:cNvPr id="23" name="Rounded Rectangle 57"/>
          <p:cNvSpPr/>
          <p:nvPr/>
        </p:nvSpPr>
        <p:spPr>
          <a:xfrm>
            <a:off x="10361695" y="2891452"/>
            <a:ext cx="2013929" cy="867826"/>
          </a:xfrm>
          <a:prstGeom prst="roundRect">
            <a:avLst/>
          </a:prstGeom>
          <a:solidFill>
            <a:schemeClr val="bg2">
              <a:lumMod val="10000"/>
              <a:alpha val="1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24" name="Rectangle 58"/>
          <p:cNvSpPr>
            <a:spLocks noChangeArrowheads="1"/>
          </p:cNvSpPr>
          <p:nvPr/>
        </p:nvSpPr>
        <p:spPr bwMode="auto">
          <a:xfrm>
            <a:off x="10573543" y="3083376"/>
            <a:ext cx="1590234" cy="45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919" tIns="43960" rIns="87919" bIns="43960">
            <a:spAutoFit/>
          </a:bodyPr>
          <a:lstStyle/>
          <a:p>
            <a:pPr algn="ctr" defTabSz="878642"/>
            <a:r>
              <a:rPr lang="en-US" sz="2400" dirty="0">
                <a:solidFill>
                  <a:schemeClr val="bg1"/>
                </a:solidFill>
                <a:latin typeface="Trebuchet MS" charset="0"/>
              </a:rPr>
              <a:t>HTML5</a:t>
            </a:r>
          </a:p>
        </p:txBody>
      </p:sp>
      <p:sp>
        <p:nvSpPr>
          <p:cNvPr id="25" name="Rounded Rectangle 59"/>
          <p:cNvSpPr/>
          <p:nvPr/>
        </p:nvSpPr>
        <p:spPr>
          <a:xfrm>
            <a:off x="3581193" y="3977624"/>
            <a:ext cx="2859944" cy="938754"/>
          </a:xfrm>
          <a:prstGeom prst="roundRect">
            <a:avLst/>
          </a:prstGeom>
          <a:solidFill>
            <a:srgbClr val="CE0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26" name="Rectangle 60"/>
          <p:cNvSpPr>
            <a:spLocks noChangeArrowheads="1"/>
          </p:cNvSpPr>
          <p:nvPr/>
        </p:nvSpPr>
        <p:spPr bwMode="auto">
          <a:xfrm>
            <a:off x="3687119" y="4017955"/>
            <a:ext cx="2648097" cy="8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919" tIns="43960" rIns="87919" bIns="43960">
            <a:spAutoFit/>
          </a:bodyPr>
          <a:lstStyle/>
          <a:p>
            <a:pPr algn="ctr" defTabSz="878642"/>
            <a:r>
              <a:rPr lang="en-US" sz="2400" dirty="0">
                <a:solidFill>
                  <a:srgbClr val="FFFFFF"/>
                </a:solidFill>
                <a:latin typeface="Trebuchet MS" charset="0"/>
              </a:rPr>
              <a:t>WCM &amp; </a:t>
            </a:r>
            <a:r>
              <a:rPr lang="en-US" sz="2400" dirty="0" smtClean="0">
                <a:solidFill>
                  <a:srgbClr val="FFFFFF"/>
                </a:solidFill>
                <a:latin typeface="Trebuchet MS" charset="0"/>
              </a:rPr>
              <a:t>Portal Services</a:t>
            </a:r>
            <a:endParaRPr lang="en-US" sz="2400" dirty="0">
              <a:solidFill>
                <a:srgbClr val="FFFFFF"/>
              </a:solidFill>
              <a:latin typeface="Trebuchet MS" charset="0"/>
            </a:endParaRPr>
          </a:p>
        </p:txBody>
      </p:sp>
      <p:sp>
        <p:nvSpPr>
          <p:cNvPr id="27" name="Rounded Rectangle 61"/>
          <p:cNvSpPr/>
          <p:nvPr/>
        </p:nvSpPr>
        <p:spPr>
          <a:xfrm>
            <a:off x="6652984" y="3977624"/>
            <a:ext cx="2755397" cy="938754"/>
          </a:xfrm>
          <a:prstGeom prst="roundRect">
            <a:avLst/>
          </a:prstGeom>
          <a:solidFill>
            <a:srgbClr val="DA51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28" name="Rectangle 62"/>
          <p:cNvSpPr>
            <a:spLocks noChangeArrowheads="1"/>
          </p:cNvSpPr>
          <p:nvPr/>
        </p:nvSpPr>
        <p:spPr bwMode="auto">
          <a:xfrm>
            <a:off x="6652984" y="3984579"/>
            <a:ext cx="2755397" cy="8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919" tIns="43960" rIns="87919" bIns="43960">
            <a:spAutoFit/>
          </a:bodyPr>
          <a:lstStyle/>
          <a:p>
            <a:pPr algn="ctr" defTabSz="878642"/>
            <a:r>
              <a:rPr lang="en-US" sz="2400" dirty="0">
                <a:solidFill>
                  <a:srgbClr val="FFFFFF"/>
                </a:solidFill>
                <a:latin typeface="Trebuchet MS" charset="0"/>
              </a:rPr>
              <a:t>Collaboration &amp; Social Services</a:t>
            </a:r>
          </a:p>
        </p:txBody>
      </p:sp>
      <p:sp>
        <p:nvSpPr>
          <p:cNvPr id="29" name="Rounded Rectangle 63"/>
          <p:cNvSpPr/>
          <p:nvPr/>
        </p:nvSpPr>
        <p:spPr>
          <a:xfrm>
            <a:off x="9620229" y="3977624"/>
            <a:ext cx="2755395" cy="938754"/>
          </a:xfrm>
          <a:prstGeom prst="roundRect">
            <a:avLst/>
          </a:prstGeom>
          <a:solidFill>
            <a:srgbClr val="E88E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30" name="Rectangle 64"/>
          <p:cNvSpPr>
            <a:spLocks noChangeArrowheads="1"/>
          </p:cNvSpPr>
          <p:nvPr/>
        </p:nvSpPr>
        <p:spPr bwMode="auto">
          <a:xfrm>
            <a:off x="9557166" y="4169547"/>
            <a:ext cx="2881826" cy="45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919" tIns="43960" rIns="87919" bIns="43960">
            <a:spAutoFit/>
          </a:bodyPr>
          <a:lstStyle/>
          <a:p>
            <a:pPr algn="ctr" defTabSz="878642"/>
            <a:r>
              <a:rPr lang="en-US" sz="2400" dirty="0">
                <a:solidFill>
                  <a:srgbClr val="FFFFFF"/>
                </a:solidFill>
                <a:latin typeface="Trebuchet MS" charset="0"/>
              </a:rPr>
              <a:t>Search &amp; Discovery</a:t>
            </a:r>
          </a:p>
        </p:txBody>
      </p:sp>
      <p:sp>
        <p:nvSpPr>
          <p:cNvPr id="31" name="Rounded Rectangle 65"/>
          <p:cNvSpPr/>
          <p:nvPr/>
        </p:nvSpPr>
        <p:spPr>
          <a:xfrm>
            <a:off x="3581193" y="5397575"/>
            <a:ext cx="2859944" cy="938754"/>
          </a:xfrm>
          <a:prstGeom prst="roundRect">
            <a:avLst/>
          </a:prstGeom>
          <a:solidFill>
            <a:srgbClr val="F6B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32" name="Rectangle 66"/>
          <p:cNvSpPr>
            <a:spLocks noChangeArrowheads="1"/>
          </p:cNvSpPr>
          <p:nvPr/>
        </p:nvSpPr>
        <p:spPr bwMode="auto">
          <a:xfrm>
            <a:off x="3701829" y="5581156"/>
            <a:ext cx="2620585" cy="45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919" tIns="43960" rIns="87919" bIns="43960">
            <a:spAutoFit/>
          </a:bodyPr>
          <a:lstStyle/>
          <a:p>
            <a:pPr algn="ctr" defTabSz="878642"/>
            <a:r>
              <a:rPr lang="fr-FR" sz="2400" dirty="0">
                <a:solidFill>
                  <a:srgbClr val="FFFFFF"/>
                </a:solidFill>
                <a:latin typeface="Trebuchet MS" charset="0"/>
              </a:rPr>
              <a:t>Content  Services</a:t>
            </a:r>
          </a:p>
        </p:txBody>
      </p:sp>
      <p:sp>
        <p:nvSpPr>
          <p:cNvPr id="33" name="Rounded Rectangle 67"/>
          <p:cNvSpPr/>
          <p:nvPr/>
        </p:nvSpPr>
        <p:spPr>
          <a:xfrm>
            <a:off x="9620229" y="5424001"/>
            <a:ext cx="2649472" cy="937363"/>
          </a:xfrm>
          <a:prstGeom prst="roundRect">
            <a:avLst/>
          </a:prstGeom>
          <a:solidFill>
            <a:srgbClr val="8EC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34" name="Rectangle 68"/>
          <p:cNvSpPr>
            <a:spLocks noChangeArrowheads="1"/>
          </p:cNvSpPr>
          <p:nvPr/>
        </p:nvSpPr>
        <p:spPr bwMode="auto">
          <a:xfrm>
            <a:off x="9726152" y="5659833"/>
            <a:ext cx="2452757" cy="45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919" tIns="43960" rIns="87919" bIns="43960">
            <a:spAutoFit/>
          </a:bodyPr>
          <a:lstStyle/>
          <a:p>
            <a:pPr algn="ctr" defTabSz="878642"/>
            <a:r>
              <a:rPr lang="en-US" sz="2400" dirty="0" smtClean="0">
                <a:solidFill>
                  <a:srgbClr val="FFFFFF"/>
                </a:solidFill>
                <a:latin typeface="Trebuchet MS" charset="0"/>
              </a:rPr>
              <a:t>Workflow BPM</a:t>
            </a:r>
            <a:endParaRPr lang="en-US" sz="2400" dirty="0">
              <a:solidFill>
                <a:srgbClr val="FFFFFF"/>
              </a:solidFill>
              <a:latin typeface="Trebuchet MS" charset="0"/>
            </a:endParaRPr>
          </a:p>
        </p:txBody>
      </p:sp>
      <p:sp>
        <p:nvSpPr>
          <p:cNvPr id="35" name="Rounded Rectangle 69"/>
          <p:cNvSpPr/>
          <p:nvPr/>
        </p:nvSpPr>
        <p:spPr>
          <a:xfrm>
            <a:off x="6758909" y="5397575"/>
            <a:ext cx="2649472" cy="938754"/>
          </a:xfrm>
          <a:prstGeom prst="roundRect">
            <a:avLst/>
          </a:prstGeom>
          <a:solidFill>
            <a:srgbClr val="C9D7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919" tIns="43960" rIns="87919" bIns="43960" anchor="ctr"/>
          <a:lstStyle/>
          <a:p>
            <a:pPr algn="ctr">
              <a:defRPr/>
            </a:pPr>
            <a:endParaRPr lang="pt-BR" dirty="0">
              <a:latin typeface="Trebuchet MS"/>
              <a:cs typeface="Trebuchet MS"/>
            </a:endParaRPr>
          </a:p>
        </p:txBody>
      </p:sp>
      <p:sp>
        <p:nvSpPr>
          <p:cNvPr id="36" name="Rectangle 70"/>
          <p:cNvSpPr>
            <a:spLocks noChangeArrowheads="1"/>
          </p:cNvSpPr>
          <p:nvPr/>
        </p:nvSpPr>
        <p:spPr bwMode="auto">
          <a:xfrm>
            <a:off x="6864832" y="5442079"/>
            <a:ext cx="2452757" cy="827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919" tIns="43960" rIns="87919" bIns="43960">
            <a:spAutoFit/>
          </a:bodyPr>
          <a:lstStyle/>
          <a:p>
            <a:pPr algn="ctr" defTabSz="878642"/>
            <a:r>
              <a:rPr lang="en-US" sz="2400" dirty="0" smtClean="0">
                <a:solidFill>
                  <a:srgbClr val="FFFFFF"/>
                </a:solidFill>
                <a:latin typeface="Trebuchet MS" charset="0"/>
              </a:rPr>
              <a:t>Integration SOA </a:t>
            </a:r>
            <a:r>
              <a:rPr lang="en-US" sz="2400" dirty="0">
                <a:solidFill>
                  <a:srgbClr val="FFFFFF"/>
                </a:solidFill>
                <a:latin typeface="Trebuchet MS" charset="0"/>
              </a:rPr>
              <a:t>ESB</a:t>
            </a:r>
          </a:p>
        </p:txBody>
      </p:sp>
      <p:pic>
        <p:nvPicPr>
          <p:cNvPr id="37" name="Picture 28" descr="db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980" y="7133226"/>
            <a:ext cx="1452670" cy="108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8" descr="db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81" y="7133226"/>
            <a:ext cx="1451294" cy="108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20"/>
          <p:cNvSpPr>
            <a:spLocks noChangeArrowheads="1"/>
          </p:cNvSpPr>
          <p:nvPr/>
        </p:nvSpPr>
        <p:spPr bwMode="auto">
          <a:xfrm>
            <a:off x="8772839" y="6747989"/>
            <a:ext cx="2224400" cy="458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907" tIns="43954" rIns="87907" bIns="43954">
            <a:spAutoFit/>
          </a:bodyPr>
          <a:lstStyle/>
          <a:p>
            <a:pPr algn="ctr" defTabSz="879076"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ea typeface="Arial" charset="0"/>
                <a:cs typeface="Trebuchet MS"/>
              </a:rPr>
              <a:t>Back Office</a:t>
            </a:r>
          </a:p>
        </p:txBody>
      </p:sp>
      <p:pic>
        <p:nvPicPr>
          <p:cNvPr id="40" name="Picture 28" descr="db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09" y="7133226"/>
            <a:ext cx="1451294" cy="108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39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045" y="1943257"/>
            <a:ext cx="9183559" cy="548822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452749" y="7431481"/>
            <a:ext cx="13344153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É possível visualizar as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widgets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da página inicial do fluig através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Mobile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3654558" y="6007505"/>
            <a:ext cx="1080000" cy="1080000"/>
          </a:xfrm>
          <a:prstGeom prst="ellipse">
            <a:avLst/>
          </a:prstGeom>
          <a:solidFill>
            <a:srgbClr val="FAA61A"/>
          </a:solidFill>
          <a:ln w="19050" cap="rnd">
            <a:solidFill>
              <a:srgbClr val="FAA61A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13" name="Imagem 12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002" y="6187505"/>
            <a:ext cx="731113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985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</a:t>
            </a:r>
            <a:endParaRPr lang="pt-BR" dirty="0"/>
          </a:p>
        </p:txBody>
      </p:sp>
      <p:pic>
        <p:nvPicPr>
          <p:cNvPr id="5" name="Imagem 4" descr="Fluig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3" r="1231" b="5948"/>
          <a:stretch>
            <a:fillRect/>
          </a:stretch>
        </p:blipFill>
        <p:spPr bwMode="auto">
          <a:xfrm>
            <a:off x="760923" y="1943861"/>
            <a:ext cx="7179398" cy="336113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5" b="5659"/>
          <a:stretch>
            <a:fillRect/>
          </a:stretch>
        </p:blipFill>
        <p:spPr bwMode="auto">
          <a:xfrm>
            <a:off x="8479817" y="1938725"/>
            <a:ext cx="6705409" cy="32675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"/>
          <a:stretch/>
        </p:blipFill>
        <p:spPr bwMode="auto">
          <a:xfrm>
            <a:off x="8764779" y="4572000"/>
            <a:ext cx="6705409" cy="348417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6" r="1297" b="7672"/>
          <a:stretch>
            <a:fillRect/>
          </a:stretch>
        </p:blipFill>
        <p:spPr bwMode="auto">
          <a:xfrm>
            <a:off x="954891" y="4757427"/>
            <a:ext cx="7367266" cy="346851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9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evolução da plataforma fluig</a:t>
            </a:r>
            <a:endParaRPr lang="pt-BR" dirty="0"/>
          </a:p>
        </p:txBody>
      </p:sp>
      <p:pic>
        <p:nvPicPr>
          <p:cNvPr id="6" name="Content Placeholder 1" descr="nova_linha_de_tempo_01.png"/>
          <p:cNvPicPr>
            <a:picLocks noGrp="1" noChangeAspect="1"/>
          </p:cNvPicPr>
          <p:nvPr>
            <p:ph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1489" y="2502859"/>
            <a:ext cx="13046672" cy="422592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51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 smtClean="0"/>
              <a:t>esb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8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561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esb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141" y="1808161"/>
            <a:ext cx="5527675" cy="5527675"/>
          </a:xfrm>
        </p:spPr>
      </p:pic>
      <p:sp>
        <p:nvSpPr>
          <p:cNvPr id="5" name="Retângulo 4"/>
          <p:cNvSpPr/>
          <p:nvPr/>
        </p:nvSpPr>
        <p:spPr>
          <a:xfrm>
            <a:off x="1784231" y="3017728"/>
            <a:ext cx="8124825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 </a:t>
            </a:r>
            <a:r>
              <a:rPr lang="pt-BR" alt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ESB (Enterprise Service Bus) </a:t>
            </a:r>
            <a:r>
              <a:rPr lang="pt-BR" alt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é o intérprete que permite que sistemas e software desenvolvidos em plataformas distintas possam se </a:t>
            </a:r>
            <a:r>
              <a:rPr lang="pt-BR" alt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integrar.</a:t>
            </a:r>
          </a:p>
          <a:p>
            <a:endParaRPr lang="pt-BR" alt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É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baseado nas melhores práticas do mercado e está presente em diversas situações críticas de integração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.</a:t>
            </a:r>
            <a:endParaRPr lang="pt-BR" alt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954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ESB</a:t>
            </a:r>
            <a:endParaRPr lang="pt-BR" dirty="0"/>
          </a:p>
        </p:txBody>
      </p:sp>
      <p:pic>
        <p:nvPicPr>
          <p:cNvPr id="4" name="Picture 2" descr="http://www.fluig.com/wp-content/themes/headway/img/cards/esb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784" y="1404291"/>
            <a:ext cx="6402083" cy="403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290474" y="5785948"/>
            <a:ext cx="13668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 ESB faz o meio de campo na integração entre sistemas corporativos, por exemplo, fluig, ERP e CRM,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independente do fornecedor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.</a:t>
            </a:r>
          </a:p>
          <a:p>
            <a:pPr algn="just" eaLnBrk="1" hangingPunct="1"/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 eaLnBrk="1" hangingPunct="1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Para que um aplicativo se comunique com outro e troque informações o ESB é acionado. É ele que vai conduzir a mensagem ao seu destino de forma centralizada, garantindo segurança e confiabilidade.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081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esb</a:t>
            </a:r>
            <a:endParaRPr lang="pt-BR" dirty="0"/>
          </a:p>
        </p:txBody>
      </p:sp>
      <p:grpSp>
        <p:nvGrpSpPr>
          <p:cNvPr id="13" name="Grupo 12"/>
          <p:cNvGrpSpPr/>
          <p:nvPr/>
        </p:nvGrpSpPr>
        <p:grpSpPr>
          <a:xfrm>
            <a:off x="1121734" y="2072285"/>
            <a:ext cx="7612354" cy="1260000"/>
            <a:chOff x="1389756" y="2072285"/>
            <a:chExt cx="7612354" cy="126000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756" y="2072285"/>
              <a:ext cx="1260000" cy="1260000"/>
            </a:xfrm>
            <a:prstGeom prst="rect">
              <a:avLst/>
            </a:prstGeom>
          </p:spPr>
        </p:pic>
        <p:sp>
          <p:nvSpPr>
            <p:cNvPr id="9" name="CaixaDeTexto 8"/>
            <p:cNvSpPr txBox="1"/>
            <p:nvPr/>
          </p:nvSpPr>
          <p:spPr>
            <a:xfrm>
              <a:off x="2892972" y="2271398"/>
              <a:ext cx="610913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rgbClr val="A6CE39"/>
                  </a:solidFill>
                  <a:latin typeface="Trebuchet MS"/>
                  <a:cs typeface="Trebuchet MS"/>
                </a:rPr>
                <a:t>Multiprotocolos</a:t>
              </a:r>
            </a:p>
            <a:p>
              <a:r>
                <a:rPr lang="pt-BR" sz="22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Pronto para trabalhar em diversos protocolos</a:t>
              </a:r>
              <a:endParaRPr lang="pt-BR" sz="2200" dirty="0">
                <a:solidFill>
                  <a:srgbClr val="636463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864770" y="3402636"/>
            <a:ext cx="9114020" cy="1260000"/>
            <a:chOff x="5864770" y="3308040"/>
            <a:chExt cx="9114020" cy="1260000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8790" y="3308040"/>
              <a:ext cx="1260000" cy="1260000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5864770" y="3337876"/>
              <a:ext cx="7766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b="1" dirty="0" smtClean="0">
                  <a:solidFill>
                    <a:srgbClr val="A6CE39"/>
                  </a:solidFill>
                  <a:latin typeface="Trebuchet MS"/>
                  <a:cs typeface="Trebuchet MS"/>
                </a:rPr>
                <a:t>Desenvolvimento Acelerado</a:t>
              </a:r>
            </a:p>
            <a:p>
              <a:pPr algn="r"/>
              <a:r>
                <a:rPr lang="pt-BR" sz="22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Criação e manutenção de integrações rápidas</a:t>
              </a:r>
            </a:p>
            <a:p>
              <a:pPr algn="r"/>
              <a:r>
                <a:rPr lang="pt-BR" sz="22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Tarefas comuns deixam de ser escritas em código fonte</a:t>
              </a:r>
              <a:endParaRPr lang="pt-BR" sz="2200" dirty="0">
                <a:solidFill>
                  <a:srgbClr val="636463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1121734" y="5261543"/>
            <a:ext cx="9393866" cy="1260000"/>
            <a:chOff x="1389756" y="5166947"/>
            <a:chExt cx="9551512" cy="1260000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756" y="5166947"/>
              <a:ext cx="1181347" cy="1260000"/>
            </a:xfrm>
            <a:prstGeom prst="rect">
              <a:avLst/>
            </a:prstGeom>
          </p:spPr>
        </p:pic>
        <p:sp>
          <p:nvSpPr>
            <p:cNvPr id="11" name="CaixaDeTexto 10"/>
            <p:cNvSpPr txBox="1"/>
            <p:nvPr/>
          </p:nvSpPr>
          <p:spPr>
            <a:xfrm>
              <a:off x="2892971" y="5196783"/>
              <a:ext cx="804829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srgbClr val="A6CE39"/>
                  </a:solidFill>
                  <a:latin typeface="Trebuchet MS"/>
                  <a:cs typeface="Trebuchet MS"/>
                </a:rPr>
                <a:t>Manipulação de Mensagens</a:t>
              </a:r>
            </a:p>
            <a:p>
              <a:r>
                <a:rPr lang="pt-BR" sz="22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Todas as comunicações são feitas através de documentos XML</a:t>
              </a:r>
            </a:p>
            <a:p>
              <a:r>
                <a:rPr lang="pt-BR" sz="22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Agilidade em mudanças</a:t>
              </a:r>
              <a:endParaRPr lang="pt-BR" sz="2200" dirty="0">
                <a:solidFill>
                  <a:srgbClr val="636463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6621517" y="6737564"/>
            <a:ext cx="8356575" cy="1260000"/>
            <a:chOff x="4944777" y="6674500"/>
            <a:chExt cx="10033315" cy="1260000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3202" y="6674500"/>
              <a:ext cx="1264890" cy="1260000"/>
            </a:xfrm>
            <a:prstGeom prst="rect">
              <a:avLst/>
            </a:prstGeom>
          </p:spPr>
        </p:pic>
        <p:sp>
          <p:nvSpPr>
            <p:cNvPr id="12" name="CaixaDeTexto 11"/>
            <p:cNvSpPr txBox="1"/>
            <p:nvPr/>
          </p:nvSpPr>
          <p:spPr>
            <a:xfrm>
              <a:off x="4944777" y="6704336"/>
              <a:ext cx="86868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b="1" dirty="0" smtClean="0">
                  <a:solidFill>
                    <a:srgbClr val="A6CE39"/>
                  </a:solidFill>
                  <a:latin typeface="Trebuchet MS"/>
                  <a:cs typeface="Trebuchet MS"/>
                </a:rPr>
                <a:t>Acompanhamento</a:t>
              </a:r>
            </a:p>
            <a:p>
              <a:pPr algn="r"/>
              <a:r>
                <a:rPr lang="pt-BR" sz="22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Facilidade em acompanhar a movimentação de mensagens criando alertas de problemas</a:t>
              </a:r>
              <a:endParaRPr lang="pt-BR" sz="2200" dirty="0">
                <a:solidFill>
                  <a:srgbClr val="636463"/>
                </a:solidFill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64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studio</a:t>
            </a:r>
            <a:r>
              <a:rPr lang="pt-BR" dirty="0" smtClean="0"/>
              <a:t> + </a:t>
            </a:r>
            <a:r>
              <a:rPr lang="pt-BR" dirty="0" err="1" smtClean="0"/>
              <a:t>plugin</a:t>
            </a:r>
            <a:r>
              <a:rPr lang="pt-BR" dirty="0" smtClean="0"/>
              <a:t> </a:t>
            </a:r>
            <a:r>
              <a:rPr lang="pt-BR" dirty="0" err="1" smtClean="0"/>
              <a:t>esb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994" y="1874453"/>
            <a:ext cx="10451662" cy="61782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77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Monitor das integrações </a:t>
            </a:r>
            <a:r>
              <a:rPr lang="pt-BR" dirty="0" err="1" smtClean="0"/>
              <a:t>esb</a:t>
            </a:r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55" y="1915227"/>
            <a:ext cx="10037740" cy="59517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8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9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739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588" y="1807200"/>
            <a:ext cx="5529600" cy="55296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186995" y="2802285"/>
            <a:ext cx="77535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Com aplicativo </a:t>
            </a:r>
            <a:r>
              <a:rPr lang="pt-BR" alt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</a:t>
            </a:r>
            <a:r>
              <a:rPr lang="pt-BR" alt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Mobile </a:t>
            </a:r>
            <a:r>
              <a:rPr lang="pt-BR" alt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é possível executar tarefas, acessar documentos e se relacionar com todos usuários da </a:t>
            </a:r>
            <a:r>
              <a:rPr lang="pt-BR" alt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empresa</a:t>
            </a:r>
            <a:endParaRPr lang="pt-BR" alt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endParaRPr lang="pt-BR" alt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alt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Compartilhe fotos, documentos, vídeos e áudio com o </a:t>
            </a:r>
            <a:r>
              <a:rPr lang="pt-BR" alt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</a:t>
            </a:r>
            <a:r>
              <a:rPr lang="pt-BR" alt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Messaging</a:t>
            </a:r>
            <a:endParaRPr lang="pt-BR" alt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endParaRPr lang="pt-BR" alt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Mobile: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iOS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, Android e Windows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Phone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endParaRPr lang="pt-BR" alt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alt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Messaging: </a:t>
            </a:r>
            <a:r>
              <a:rPr lang="pt-BR" alt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iOS</a:t>
            </a:r>
            <a:r>
              <a:rPr lang="pt-BR" alt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e Android</a:t>
            </a:r>
            <a:endParaRPr lang="pt-BR" alt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806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453" y="1910169"/>
            <a:ext cx="3096650" cy="60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95" b="94297" l="14000" r="87667">
                        <a14:foregroundMark x1="25667" y1="12928" x2="25667" y2="12928"/>
                        <a14:foregroundMark x1="25333" y1="13498" x2="70333" y2="12738"/>
                        <a14:foregroundMark x1="24333" y1="87452" x2="77333" y2="87072"/>
                        <a14:foregroundMark x1="83667" y1="79278" x2="82667" y2="15589"/>
                        <a14:foregroundMark x1="16000" y1="16540" x2="17000" y2="80798"/>
                        <a14:foregroundMark x1="54667" y1="67681" x2="53000" y2="22814"/>
                        <a14:foregroundMark x1="28000" y1="89924" x2="76000" y2="90875"/>
                        <a14:foregroundMark x1="44667" y1="32319" x2="45667" y2="44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2775" y="2041271"/>
            <a:ext cx="3284635" cy="575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20" y="1274659"/>
            <a:ext cx="4034881" cy="707046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922" y="1531797"/>
            <a:ext cx="2857143" cy="542857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942" y="7626631"/>
            <a:ext cx="5489766" cy="718497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2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messaging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21" y="1572490"/>
            <a:ext cx="4199794" cy="720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520" y="1572490"/>
            <a:ext cx="4199794" cy="7200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572490"/>
            <a:ext cx="4199794" cy="720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23" y="1572490"/>
            <a:ext cx="4199794" cy="72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700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C000"/>
                </a:solidFill>
              </a:rPr>
              <a:t>1</a:t>
            </a:r>
            <a:endParaRPr lang="pt-BR" dirty="0">
              <a:solidFill>
                <a:srgbClr val="FFC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identity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23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 smtClean="0"/>
              <a:t>lms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10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18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lms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588" y="1807200"/>
            <a:ext cx="5529600" cy="55296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980419" y="2802285"/>
            <a:ext cx="81057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LMS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é responsável pela gestão de aprendizado 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fluig. </a:t>
            </a:r>
          </a:p>
          <a:p>
            <a:pPr algn="just"/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LMS em inglês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, Learning Management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System. Em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português, Sistema de Gestão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de Aprendizagem.</a:t>
            </a:r>
          </a:p>
          <a:p>
            <a:pPr algn="just"/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Além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da gestão de aprendizado, este </a:t>
            </a:r>
            <a:r>
              <a:rPr lang="pt-BR" sz="2800" i="1" dirty="0" err="1">
                <a:solidFill>
                  <a:srgbClr val="636463"/>
                </a:solidFill>
                <a:latin typeface="Trebuchet MS"/>
                <a:cs typeface="Trebuchet MS"/>
              </a:rPr>
              <a:t>card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também dispõe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da Gestão de Avaliações.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7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lms</a:t>
            </a:r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865679" y="2764837"/>
            <a:ext cx="60711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Treinamentos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i="1" dirty="0" smtClean="0">
                <a:solidFill>
                  <a:srgbClr val="636463"/>
                </a:solidFill>
                <a:latin typeface="Trebuchet MS"/>
                <a:cs typeface="Trebuchet MS"/>
              </a:rPr>
              <a:t>E-</a:t>
            </a:r>
            <a:r>
              <a:rPr lang="pt-BR" sz="2800" i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learning</a:t>
            </a:r>
            <a:endParaRPr lang="pt-BR" sz="2800" i="1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Central de Tarefas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Trilha de Conhecimento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Avaliações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Estatísticas de Aprendizado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44" y="2112079"/>
            <a:ext cx="8322901" cy="5203121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sp>
        <p:nvSpPr>
          <p:cNvPr id="27" name="Elipse 26">
            <a:hlinkClick r:id="rId4"/>
          </p:cNvPr>
          <p:cNvSpPr/>
          <p:nvPr/>
        </p:nvSpPr>
        <p:spPr bwMode="auto">
          <a:xfrm>
            <a:off x="14804188" y="6642788"/>
            <a:ext cx="1332000" cy="133200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7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rebuchet MS" panose="020B0603020202020204" pitchFamily="34" charset="0"/>
                <a:sym typeface="Wingdings 3" panose="05040102010807070707" pitchFamily="18" charset="2"/>
              </a:rPr>
              <a:t>GIF</a:t>
            </a:r>
            <a:endParaRPr kumimoji="0" lang="pt-BR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rebuchet MS" panose="020B0603020202020204" pitchFamily="34" charset="0"/>
              <a:sym typeface="Open Sans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449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de comunicação fluig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727960"/>
            <a:ext cx="13614082" cy="5328919"/>
          </a:xfrm>
        </p:spPr>
        <p:txBody>
          <a:bodyPr numCol="2" anchor="t"/>
          <a:lstStyle/>
          <a:p>
            <a:r>
              <a:rPr lang="pt-BR" dirty="0" smtClean="0"/>
              <a:t>Site: </a:t>
            </a:r>
            <a:r>
              <a:rPr lang="pt-BR" dirty="0" smtClean="0">
                <a:hlinkClick r:id="rId3"/>
              </a:rPr>
              <a:t>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Documentação: </a:t>
            </a:r>
            <a:r>
              <a:rPr lang="pt-BR" dirty="0" smtClean="0">
                <a:hlinkClick r:id="rId4"/>
              </a:rPr>
              <a:t>dev.fluig.com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Guia de </a:t>
            </a:r>
            <a:r>
              <a:rPr lang="pt-BR" dirty="0" smtClean="0"/>
              <a:t>Relacionamento: </a:t>
            </a:r>
          </a:p>
          <a:p>
            <a:endParaRPr lang="pt-BR" dirty="0"/>
          </a:p>
          <a:p>
            <a:r>
              <a:rPr lang="pt-BR" dirty="0" smtClean="0"/>
              <a:t>Suporte: </a:t>
            </a:r>
            <a:r>
              <a:rPr lang="pt-BR" dirty="0" smtClean="0">
                <a:hlinkClick r:id="rId5" action="ppaction://hlinkfile"/>
              </a:rPr>
              <a:t>suporte.fluig.com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Comunidade DEV fluig:</a:t>
            </a:r>
          </a:p>
          <a:p>
            <a:endParaRPr lang="pt-BR" dirty="0" smtClean="0"/>
          </a:p>
          <a:p>
            <a:r>
              <a:rPr lang="pt-BR" dirty="0" smtClean="0"/>
              <a:t>Blog</a:t>
            </a:r>
            <a:r>
              <a:rPr lang="pt-BR" dirty="0"/>
              <a:t>: </a:t>
            </a:r>
            <a:r>
              <a:rPr lang="pt-BR" dirty="0" smtClean="0">
                <a:hlinkClick r:id="rId6"/>
              </a:rPr>
              <a:t>fluig.com/blog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 smtClean="0">
                <a:hlinkClick r:id="rId7"/>
              </a:rPr>
              <a:t>youtube.com/</a:t>
            </a:r>
            <a:r>
              <a:rPr lang="pt-BR" dirty="0" err="1" smtClean="0">
                <a:hlinkClick r:id="rId7"/>
              </a:rPr>
              <a:t>fluigplatform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SlideShare</a:t>
            </a:r>
            <a:r>
              <a:rPr lang="pt-BR" dirty="0"/>
              <a:t>: </a:t>
            </a:r>
            <a:r>
              <a:rPr lang="pt-BR" dirty="0" smtClean="0">
                <a:hlinkClick r:id="rId8"/>
              </a:rPr>
              <a:t>pt.slideshare.net/fluig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Scribd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scribd.com/</a:t>
            </a:r>
            <a:r>
              <a:rPr lang="pt-BR" dirty="0" err="1" smtClean="0">
                <a:hlinkClick r:id="rId9"/>
              </a:rPr>
              <a:t>fluigplatform</a:t>
            </a:r>
            <a:endParaRPr lang="pt-BR" dirty="0" smtClean="0"/>
          </a:p>
        </p:txBody>
      </p:sp>
      <p:pic>
        <p:nvPicPr>
          <p:cNvPr id="7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918758" y="6817299"/>
            <a:ext cx="467880" cy="468490"/>
          </a:xfrm>
          <a:prstGeom prst="rect">
            <a:avLst/>
          </a:prstGeom>
        </p:spPr>
      </p:pic>
      <p:pic>
        <p:nvPicPr>
          <p:cNvPr id="6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301272" y="476359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384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EDUCATION CENTER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0073640" y="4619301"/>
            <a:ext cx="4475163" cy="776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E-mail: fluig.education.center@fluig.com</a:t>
            </a:r>
          </a:p>
          <a:p>
            <a:r>
              <a:rPr lang="pt-BR" dirty="0"/>
              <a:t>Fone: (11) 2099-7337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075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18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identity</a:t>
            </a:r>
            <a:endParaRPr lang="pt-BR" dirty="0"/>
          </a:p>
        </p:txBody>
      </p:sp>
      <p:sp>
        <p:nvSpPr>
          <p:cNvPr id="44" name="Espaço Reservado para Conteúdo 4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 smtClean="0"/>
              <a:t>Acesso único para todos os sistemas internos</a:t>
            </a:r>
          </a:p>
          <a:p>
            <a:pPr lvl="1"/>
            <a:r>
              <a:rPr lang="pt-BR" dirty="0" smtClean="0"/>
              <a:t>Identidade única de acesso: Um só nome de usuário e senha</a:t>
            </a:r>
          </a:p>
          <a:p>
            <a:pPr lvl="1"/>
            <a:r>
              <a:rPr lang="pt-BR" dirty="0" smtClean="0"/>
              <a:t>Nuvem pública</a:t>
            </a:r>
          </a:p>
          <a:p>
            <a:pPr lvl="1"/>
            <a:r>
              <a:rPr lang="pt-BR" dirty="0" smtClean="0"/>
              <a:t>Gestão centralizada de todos os sistemas internos da organização</a:t>
            </a:r>
          </a:p>
          <a:p>
            <a:pPr lvl="1"/>
            <a:endParaRPr lang="pt-BR" dirty="0"/>
          </a:p>
          <a:p>
            <a:r>
              <a:rPr lang="pt-BR" dirty="0" smtClean="0"/>
              <a:t>Controle total de identidade dos usuários</a:t>
            </a:r>
          </a:p>
          <a:p>
            <a:pPr lvl="1"/>
            <a:r>
              <a:rPr lang="pt-BR" dirty="0" smtClean="0"/>
              <a:t>Provisionamento e </a:t>
            </a:r>
            <a:r>
              <a:rPr lang="pt-BR" dirty="0" err="1" smtClean="0"/>
              <a:t>desprovisionamento</a:t>
            </a:r>
            <a:endParaRPr lang="pt-BR" dirty="0" smtClean="0"/>
          </a:p>
          <a:p>
            <a:pPr lvl="1"/>
            <a:r>
              <a:rPr lang="pt-BR" dirty="0" smtClean="0"/>
              <a:t>Integração com o Active </a:t>
            </a:r>
            <a:r>
              <a:rPr lang="pt-BR" dirty="0" err="1" smtClean="0"/>
              <a:t>Directory</a:t>
            </a:r>
            <a:endParaRPr lang="pt-BR" dirty="0" smtClean="0"/>
          </a:p>
          <a:p>
            <a:pPr lvl="1"/>
            <a:r>
              <a:rPr lang="pt-BR" dirty="0" smtClean="0"/>
              <a:t>Acesso contextualizado por grupos (funcionários, terceiros, fornecedores, clientes...)</a:t>
            </a:r>
          </a:p>
          <a:p>
            <a:endParaRPr lang="pt-BR" dirty="0"/>
          </a:p>
        </p:txBody>
      </p:sp>
      <p:pic>
        <p:nvPicPr>
          <p:cNvPr id="48" name="Espaço Reservado para Imagem 4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" r="7137"/>
          <a:stretch/>
        </p:blipFill>
        <p:spPr>
          <a:xfrm>
            <a:off x="10184524" y="2529522"/>
            <a:ext cx="4792717" cy="55273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72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Login único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2" t="12209" r="30354" b="14341"/>
          <a:stretch/>
        </p:blipFill>
        <p:spPr>
          <a:xfrm>
            <a:off x="2126035" y="2500476"/>
            <a:ext cx="2820333" cy="4143048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r="2246" b="25972"/>
          <a:stretch/>
        </p:blipFill>
        <p:spPr>
          <a:xfrm>
            <a:off x="8040086" y="2500476"/>
            <a:ext cx="7430102" cy="4143048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sp>
        <p:nvSpPr>
          <p:cNvPr id="18" name="CaixaDeTexto 17"/>
          <p:cNvSpPr txBox="1"/>
          <p:nvPr/>
        </p:nvSpPr>
        <p:spPr>
          <a:xfrm>
            <a:off x="2126034" y="7036126"/>
            <a:ext cx="12707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Central de identificação para acesso à aplicações em nuvens públicas e/ou privadas com um único login e uma só senha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83"/>
          <a:stretch/>
        </p:blipFill>
        <p:spPr>
          <a:xfrm>
            <a:off x="8040086" y="2500476"/>
            <a:ext cx="6858527" cy="4143048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086" y="2497473"/>
            <a:ext cx="2027888" cy="4140664"/>
          </a:xfrm>
          <a:prstGeom prst="rect">
            <a:avLst/>
          </a:prstGeom>
        </p:spPr>
      </p:pic>
      <p:sp>
        <p:nvSpPr>
          <p:cNvPr id="43" name="Seta para a direita listrada 42"/>
          <p:cNvSpPr/>
          <p:nvPr/>
        </p:nvSpPr>
        <p:spPr>
          <a:xfrm>
            <a:off x="5778104" y="3870434"/>
            <a:ext cx="1430245" cy="1403131"/>
          </a:xfrm>
          <a:prstGeom prst="stripedRightArrow">
            <a:avLst/>
          </a:prstGeom>
          <a:solidFill>
            <a:srgbClr val="FAA61A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215" y="2497805"/>
            <a:ext cx="2129143" cy="4140000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597" y="2497805"/>
            <a:ext cx="2178948" cy="4140000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9805351" y="1843261"/>
            <a:ext cx="3168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Identity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9800095" y="1853769"/>
            <a:ext cx="3168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9705500" y="1853767"/>
            <a:ext cx="3168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Mobile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438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/>
      <p:bldP spid="46" grpId="1"/>
      <p:bldP spid="47" grpId="0"/>
      <p:bldP spid="47" grpId="1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 smtClean="0"/>
              <a:t>bpm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2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186995" y="2395494"/>
            <a:ext cx="80132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Gestão de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Processos ou Business </a:t>
            </a:r>
            <a:r>
              <a:rPr lang="pt-BR" sz="2800" dirty="0" err="1">
                <a:solidFill>
                  <a:srgbClr val="636463"/>
                </a:solidFill>
                <a:latin typeface="Trebuchet MS"/>
                <a:cs typeface="Trebuchet MS"/>
              </a:rPr>
              <a:t>Process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Management (BPM) é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 tecnologia que possibilita materializar e automatizar processos por meio de fluxos estruturados (Workflows).</a:t>
            </a:r>
          </a:p>
          <a:p>
            <a:pPr algn="ctr"/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Modelador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gráfico de processos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Notação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BPMN e importador XPDL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Swim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800" dirty="0" err="1">
                <a:solidFill>
                  <a:srgbClr val="636463"/>
                </a:solidFill>
                <a:latin typeface="Trebuchet MS"/>
                <a:cs typeface="Trebuchet MS"/>
              </a:rPr>
              <a:t>Lanes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Regras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de decisão configuráveis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Gestor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processos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50" y="1833096"/>
            <a:ext cx="5526000" cy="552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64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SLIDES_CONTEÚ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54F0A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1.xml><?xml version="1.0" encoding="utf-8"?>
<a:theme xmlns:a="http://schemas.openxmlformats.org/drawingml/2006/main" name="2_SLIDES_CONTEÚ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54F0A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2.xml><?xml version="1.0" encoding="utf-8"?>
<a:theme xmlns:a="http://schemas.openxmlformats.org/drawingml/2006/main" name="3_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Template_fluig</Template>
  <TotalTime>0</TotalTime>
  <Words>1168</Words>
  <Application>Microsoft Office PowerPoint</Application>
  <PresentationFormat>Personalizar</PresentationFormat>
  <Paragraphs>291</Paragraphs>
  <Slides>55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22</vt:i4>
      </vt:variant>
      <vt:variant>
        <vt:lpstr>Títulos de slides</vt:lpstr>
      </vt:variant>
      <vt:variant>
        <vt:i4>55</vt:i4>
      </vt:variant>
    </vt:vector>
  </HeadingPairs>
  <TitlesOfParts>
    <vt:vector size="89" baseType="lpstr">
      <vt:lpstr>ＭＳ Ｐゴシック</vt:lpstr>
      <vt:lpstr>Arial</vt:lpstr>
      <vt:lpstr>Calibri</vt:lpstr>
      <vt:lpstr>Gill Sans Light</vt:lpstr>
      <vt:lpstr>Open Sans Bold</vt:lpstr>
      <vt:lpstr>Open Sans Light</vt:lpstr>
      <vt:lpstr>Open Sans Semibold</vt:lpstr>
      <vt:lpstr>Tahoma</vt:lpstr>
      <vt:lpstr>Trebuchet MS</vt:lpstr>
      <vt:lpstr>Wingdings 3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1_SLIDES_CONTEÚDOS</vt:lpstr>
      <vt:lpstr>2_SLIDES_CONTEÚDOS</vt:lpstr>
      <vt:lpstr>3_SLIDES_CONTEÚDOS</vt:lpstr>
      <vt:lpstr>Apresentação do PowerPoint</vt:lpstr>
      <vt:lpstr>funcional</vt:lpstr>
      <vt:lpstr>O que é fluig?</vt:lpstr>
      <vt:lpstr>A evolução da plataforma fluig</vt:lpstr>
      <vt:lpstr>Apresentação do PowerPoint</vt:lpstr>
      <vt:lpstr>identity</vt:lpstr>
      <vt:lpstr>Login único</vt:lpstr>
      <vt:lpstr>Apresentação do PowerPoint</vt:lpstr>
      <vt:lpstr>bpm</vt:lpstr>
      <vt:lpstr>BPM – VISÃO GERAL</vt:lpstr>
      <vt:lpstr>BPM – MODELADOR WEB</vt:lpstr>
      <vt:lpstr>bpm – Modelador STUDIO</vt:lpstr>
      <vt:lpstr>Formulários</vt:lpstr>
      <vt:lpstr>Apresentação do PowerPoint</vt:lpstr>
      <vt:lpstr>Ecm</vt:lpstr>
      <vt:lpstr>conteúdo</vt:lpstr>
      <vt:lpstr>publicação</vt:lpstr>
      <vt:lpstr>busca</vt:lpstr>
      <vt:lpstr>Aplicações práticas bpm + ecm</vt:lpstr>
      <vt:lpstr>Aplicações práticas bpm + ecm</vt:lpstr>
      <vt:lpstr>Apresentação do PowerPoint</vt:lpstr>
      <vt:lpstr>analytics</vt:lpstr>
      <vt:lpstr>analytics</vt:lpstr>
      <vt:lpstr>exemplos</vt:lpstr>
      <vt:lpstr>Apresentação do PowerPoint</vt:lpstr>
      <vt:lpstr>Fluig store</vt:lpstr>
      <vt:lpstr>Gamification </vt:lpstr>
      <vt:lpstr>Notificação push</vt:lpstr>
      <vt:lpstr>Fluig store</vt:lpstr>
      <vt:lpstr>Apresentação do PowerPoint</vt:lpstr>
      <vt:lpstr>social</vt:lpstr>
      <vt:lpstr>comunidades</vt:lpstr>
      <vt:lpstr>contexto</vt:lpstr>
      <vt:lpstr>exemplo</vt:lpstr>
      <vt:lpstr>Apresentação do PowerPoint</vt:lpstr>
      <vt:lpstr>wcm</vt:lpstr>
      <vt:lpstr>arquitetura</vt:lpstr>
      <vt:lpstr>mobile</vt:lpstr>
      <vt:lpstr>exemplos</vt:lpstr>
      <vt:lpstr>Apresentação do PowerPoint</vt:lpstr>
      <vt:lpstr>esb</vt:lpstr>
      <vt:lpstr>ESB</vt:lpstr>
      <vt:lpstr>esb</vt:lpstr>
      <vt:lpstr>Fluig studio + plugin esb</vt:lpstr>
      <vt:lpstr>Monitor das integrações esb</vt:lpstr>
      <vt:lpstr>Apresentação do PowerPoint</vt:lpstr>
      <vt:lpstr>mobile</vt:lpstr>
      <vt:lpstr>mobile</vt:lpstr>
      <vt:lpstr>Fluig messaging</vt:lpstr>
      <vt:lpstr>Apresentação do PowerPoint</vt:lpstr>
      <vt:lpstr>lms</vt:lpstr>
      <vt:lpstr>lms</vt:lpstr>
      <vt:lpstr>Canais de comunicação fluig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2015-09-14T19:22:44Z</dcterms:created>
  <dcterms:modified xsi:type="dcterms:W3CDTF">2016-03-17T20:50:24Z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60FCC4FA-61C5-4EA8-B7E5-DEF951A7B030</vt:lpwstr>
  </property>
  <property fmtid="{D5CDD505-2E9C-101B-9397-08002B2CF9AE}" pid="3" name="ArticulatePath">
    <vt:lpwstr>Treinamentos - Funcional Fluig 1.5 </vt:lpwstr>
  </property>
</Properties>
</file>